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84" r:id="rId4"/>
    <p:sldId id="285" r:id="rId5"/>
    <p:sldId id="258" r:id="rId6"/>
    <p:sldId id="259" r:id="rId7"/>
    <p:sldId id="278" r:id="rId8"/>
    <p:sldId id="286" r:id="rId9"/>
    <p:sldId id="260" r:id="rId10"/>
    <p:sldId id="275" r:id="rId11"/>
    <p:sldId id="261" r:id="rId12"/>
    <p:sldId id="279" r:id="rId13"/>
    <p:sldId id="281" r:id="rId14"/>
    <p:sldId id="262" r:id="rId15"/>
    <p:sldId id="263" r:id="rId16"/>
    <p:sldId id="270" r:id="rId17"/>
    <p:sldId id="282" r:id="rId18"/>
    <p:sldId id="283" r:id="rId19"/>
    <p:sldId id="287" r:id="rId20"/>
    <p:sldId id="265" r:id="rId21"/>
  </p:sldIdLst>
  <p:sldSz cx="12192000" cy="6858000"/>
  <p:notesSz cx="9144000" cy="6858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Century Gothic" panose="020B0502020202020204" pitchFamily="34" charset="0"/>
      <p:regular r:id="rId27"/>
      <p:bold r:id="rId28"/>
      <p:italic r:id="rId29"/>
      <p:boldItalic r:id="rId30"/>
    </p:embeddedFont>
    <p:embeddedFont>
      <p:font typeface="Exo" panose="020B0604020202020204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35" roundtripDataSignature="AMtx7mgY2+DM/rwO2HkSTRKEfJ3qJmWL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3" d="100"/>
          <a:sy n="153" d="100"/>
        </p:scale>
        <p:origin x="28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customschemas.google.com/relationships/presentationmetadata" Target="meta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179484" y="0"/>
            <a:ext cx="3962400" cy="344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04f7abbb21_0_31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g104f7abbb21_0_3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04f7abbb21_0_61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g104f7abbb21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93499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04f7abbb21_0_95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" name="Google Shape;93;g104f7abbb21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04f7abbb21_0_30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" name="Google Shape;44;g104f7abbb21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04f7abbb21_0_2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" name="Google Shape;50;g104f7abbb21_0_297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" name="Google Shape;51;g104f7abbb21_0_297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04f7abbb21_0_30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g104f7abbb21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04f7abbb21_0_303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g104f7abbb21_0_3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47703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4f7abbb21_0_39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g104f7abbb21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05174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4f7abbb21_0_7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g104f7abbb21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04f7abbb2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4" name="Google Shape;74;g104f7abbb21_0_0:notes"/>
          <p:cNvSpPr txBox="1">
            <a:spLocks noGrp="1"/>
          </p:cNvSpPr>
          <p:nvPr>
            <p:ph type="body" idx="1"/>
          </p:nvPr>
        </p:nvSpPr>
        <p:spPr>
          <a:xfrm>
            <a:off x="914400" y="3300412"/>
            <a:ext cx="7315200" cy="27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g104f7abbb21_0_0:notes"/>
          <p:cNvSpPr txBox="1">
            <a:spLocks noGrp="1"/>
          </p:cNvSpPr>
          <p:nvPr>
            <p:ph type="sldNum" idx="12"/>
          </p:nvPr>
        </p:nvSpPr>
        <p:spPr>
          <a:xfrm>
            <a:off x="5179484" y="6513910"/>
            <a:ext cx="3962400" cy="34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gradFill>
          <a:gsLst>
            <a:gs pos="0">
              <a:srgbClr val="0A2246"/>
            </a:gs>
            <a:gs pos="100000">
              <a:srgbClr val="1D4886"/>
            </a:gs>
          </a:gsLst>
          <a:lin ang="5400000" scaled="0"/>
        </a:gra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5"/>
          <p:cNvPicPr preferRelativeResize="0"/>
          <p:nvPr/>
        </p:nvPicPr>
        <p:blipFill rotWithShape="1">
          <a:blip r:embed="rId2">
            <a:alphaModFix amt="60000"/>
          </a:blip>
          <a:srcRect l="46601" t="2654" r="7599"/>
          <a:stretch/>
        </p:blipFill>
        <p:spPr>
          <a:xfrm>
            <a:off x="-1" y="3509963"/>
            <a:ext cx="3146679" cy="33580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5"/>
          <p:cNvPicPr preferRelativeResize="0"/>
          <p:nvPr/>
        </p:nvPicPr>
        <p:blipFill rotWithShape="1">
          <a:blip r:embed="rId3">
            <a:alphaModFix/>
          </a:blip>
          <a:srcRect l="21878" t="94162" r="21683" b="1155"/>
          <a:stretch/>
        </p:blipFill>
        <p:spPr>
          <a:xfrm>
            <a:off x="3510723" y="6456981"/>
            <a:ext cx="5170554" cy="321506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5"/>
          <p:cNvSpPr txBox="1">
            <a:spLocks noGrp="1"/>
          </p:cNvSpPr>
          <p:nvPr>
            <p:ph type="ctrTitle"/>
          </p:nvPr>
        </p:nvSpPr>
        <p:spPr>
          <a:xfrm>
            <a:off x="914400" y="1537252"/>
            <a:ext cx="10363200" cy="1972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  <a:defRPr sz="60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subTitle" idx="1"/>
          </p:nvPr>
        </p:nvSpPr>
        <p:spPr>
          <a:xfrm>
            <a:off x="1524000" y="3750365"/>
            <a:ext cx="9144000" cy="15074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dt" idx="10"/>
          </p:nvPr>
        </p:nvSpPr>
        <p:spPr>
          <a:xfrm>
            <a:off x="767523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ftr" idx="11"/>
          </p:nvPr>
        </p:nvSpPr>
        <p:spPr>
          <a:xfrm>
            <a:off x="4038600" y="5653019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25"/>
          <p:cNvSpPr txBox="1">
            <a:spLocks noGrp="1"/>
          </p:cNvSpPr>
          <p:nvPr>
            <p:ph type="sldNum" idx="12"/>
          </p:nvPr>
        </p:nvSpPr>
        <p:spPr>
          <a:xfrm>
            <a:off x="8681277" y="5653019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25"/>
          <p:cNvSpPr txBox="1"/>
          <p:nvPr/>
        </p:nvSpPr>
        <p:spPr>
          <a:xfrm>
            <a:off x="6852481" y="465853"/>
            <a:ext cx="241962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FFC000"/>
                </a:solidFill>
                <a:latin typeface="Exo"/>
                <a:ea typeface="Exo"/>
                <a:cs typeface="Exo"/>
                <a:sym typeface="Exo"/>
              </a:rPr>
              <a:t>UNIVERSITAS MUHAMMADIYAH SIDOARJO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575247" y="226794"/>
            <a:ext cx="2187844" cy="10052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" name="Google Shape;25;p25"/>
          <p:cNvCxnSpPr/>
          <p:nvPr/>
        </p:nvCxnSpPr>
        <p:spPr>
          <a:xfrm>
            <a:off x="9372600" y="465853"/>
            <a:ext cx="0" cy="830997"/>
          </a:xfrm>
          <a:prstGeom prst="straightConnector1">
            <a:avLst/>
          </a:prstGeom>
          <a:noFill/>
          <a:ln w="28575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26"/>
          <p:cNvPicPr preferRelativeResize="0"/>
          <p:nvPr/>
        </p:nvPicPr>
        <p:blipFill rotWithShape="1">
          <a:blip r:embed="rId2">
            <a:alphaModFix/>
          </a:blip>
          <a:srcRect t="23661"/>
          <a:stretch/>
        </p:blipFill>
        <p:spPr>
          <a:xfrm>
            <a:off x="144674" y="314231"/>
            <a:ext cx="11830877" cy="6466395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6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  <a:defRPr>
                <a:solidFill>
                  <a:schemeClr val="lt1"/>
                </a:solidFill>
                <a:latin typeface="Exo"/>
                <a:ea typeface="Exo"/>
                <a:cs typeface="Exo"/>
                <a:sym typeface="Exo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6"/>
          <p:cNvSpPr txBox="1">
            <a:spLocks noGrp="1"/>
          </p:cNvSpPr>
          <p:nvPr>
            <p:ph type="dt" idx="10"/>
          </p:nvPr>
        </p:nvSpPr>
        <p:spPr>
          <a:xfrm>
            <a:off x="10323511" y="6341719"/>
            <a:ext cx="11793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6"/>
          <p:cNvSpPr txBox="1">
            <a:spLocks noGrp="1"/>
          </p:cNvSpPr>
          <p:nvPr>
            <p:ph type="ftr" idx="11"/>
          </p:nvPr>
        </p:nvSpPr>
        <p:spPr>
          <a:xfrm>
            <a:off x="4024796" y="596334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6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26"/>
          <p:cNvSpPr txBox="1"/>
          <p:nvPr/>
        </p:nvSpPr>
        <p:spPr>
          <a:xfrm>
            <a:off x="11427239" y="6332228"/>
            <a:ext cx="52235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" name="Google Shape;33;p26"/>
          <p:cNvPicPr preferRelativeResize="0"/>
          <p:nvPr/>
        </p:nvPicPr>
        <p:blipFill rotWithShape="1">
          <a:blip r:embed="rId3">
            <a:alphaModFix/>
          </a:blip>
          <a:srcRect l="47997" t="2654" r="7599"/>
          <a:stretch/>
        </p:blipFill>
        <p:spPr>
          <a:xfrm flipH="1">
            <a:off x="10198953" y="4248292"/>
            <a:ext cx="1993047" cy="2538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bg>
      <p:bgPr>
        <a:solidFill>
          <a:srgbClr val="0A2246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06779" y="2515037"/>
            <a:ext cx="3978442" cy="1827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Exo"/>
              <a:buNone/>
              <a:defRPr sz="4400" b="0" i="0" u="none" strike="noStrike" cap="none">
                <a:solidFill>
                  <a:schemeClr val="dk1"/>
                </a:solidFill>
                <a:latin typeface="Exo"/>
                <a:ea typeface="Exo"/>
                <a:cs typeface="Exo"/>
                <a:sym typeface="Ex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dt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ft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sldNum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854/heme.v1i2.235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4082/kjfm.17.0121" TargetMode="External"/><Relationship Id="rId5" Type="http://schemas.openxmlformats.org/officeDocument/2006/relationships/hyperlink" Target="https://doi.org/10.5539/jedp.v6n2p97" TargetMode="External"/><Relationship Id="rId4" Type="http://schemas.openxmlformats.org/officeDocument/2006/relationships/hyperlink" Target="http://www.anima.ubaya.ac.id/class/openpdf.php?file=1372233565.pd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rinjani.unitri.ac.id/handle/071061/2118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A2246"/>
            </a:gs>
            <a:gs pos="31000">
              <a:srgbClr val="0A2246"/>
            </a:gs>
            <a:gs pos="100000">
              <a:srgbClr val="1B4685"/>
            </a:gs>
          </a:gsLst>
          <a:lin ang="5400000" scaled="0"/>
        </a:gra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>
            <a:spLocks noGrp="1"/>
          </p:cNvSpPr>
          <p:nvPr>
            <p:ph type="ctrTitle"/>
          </p:nvPr>
        </p:nvSpPr>
        <p:spPr>
          <a:xfrm>
            <a:off x="727522" y="1356560"/>
            <a:ext cx="10736956" cy="193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Exo"/>
              <a:buNone/>
            </a:pPr>
            <a:r>
              <a:rPr lang="sv-SE" sz="4000" dirty="0"/>
              <a:t>Hubungan antara Dukungan Keluarga dengan Kesejahteraan Psikologis pada Lansia di Desa Kesambi</a:t>
            </a:r>
            <a:endParaRPr lang="sv-SE" sz="4000" dirty="0">
              <a:latin typeface="Exo"/>
              <a:ea typeface="Exo"/>
              <a:cs typeface="Exo"/>
              <a:sym typeface="Exo"/>
            </a:endParaRPr>
          </a:p>
        </p:txBody>
      </p:sp>
      <p:sp>
        <p:nvSpPr>
          <p:cNvPr id="41" name="Google Shape;41;p1"/>
          <p:cNvSpPr txBox="1">
            <a:spLocks noGrp="1"/>
          </p:cNvSpPr>
          <p:nvPr>
            <p:ph type="subTitle" idx="1"/>
          </p:nvPr>
        </p:nvSpPr>
        <p:spPr>
          <a:xfrm>
            <a:off x="1714500" y="3693695"/>
            <a:ext cx="8763000" cy="1085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dirty="0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Oleh: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/>
              <a:t> </a:t>
            </a:r>
            <a:r>
              <a:rPr lang="en-US" dirty="0" err="1"/>
              <a:t>Mey</a:t>
            </a:r>
            <a:r>
              <a:rPr lang="en-US" dirty="0"/>
              <a:t> Lucky Susanti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/>
              <a:t>Lely Ika </a:t>
            </a:r>
            <a:r>
              <a:rPr lang="en-US" dirty="0" err="1"/>
              <a:t>Mariyati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 dirty="0" err="1"/>
              <a:t>Progam</a:t>
            </a:r>
            <a:r>
              <a:rPr lang="en-US" dirty="0"/>
              <a:t> </a:t>
            </a:r>
            <a:r>
              <a:rPr lang="en-US" dirty="0" err="1"/>
              <a:t>Studi</a:t>
            </a:r>
            <a:r>
              <a:rPr lang="en-US" dirty="0"/>
              <a:t> </a:t>
            </a:r>
            <a:r>
              <a:rPr lang="en-US" dirty="0" err="1"/>
              <a:t>Psikologi</a:t>
            </a:r>
            <a:endParaRPr dirty="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dirty="0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Universitas Muhammadiyah </a:t>
            </a:r>
            <a:r>
              <a:rPr lang="en-US" dirty="0" err="1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Sidoarjo</a:t>
            </a:r>
            <a:r>
              <a:rPr lang="en-US" dirty="0">
                <a:solidFill>
                  <a:srgbClr val="F2F2F2"/>
                </a:solidFill>
                <a:latin typeface="Exo"/>
                <a:ea typeface="Exo"/>
                <a:cs typeface="Exo"/>
                <a:sym typeface="Exo"/>
              </a:rPr>
              <a:t> </a:t>
            </a:r>
            <a:endParaRPr dirty="0">
              <a:solidFill>
                <a:srgbClr val="F2F2F2"/>
              </a:solidFill>
              <a:latin typeface="Exo"/>
              <a:ea typeface="Exo"/>
              <a:cs typeface="Exo"/>
              <a:sym typeface="Exo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F2F2"/>
              </a:buClr>
              <a:buSzPts val="2400"/>
              <a:buNone/>
            </a:pPr>
            <a:r>
              <a:rPr lang="en-US" dirty="0" err="1">
                <a:solidFill>
                  <a:srgbClr val="F2F2F2"/>
                </a:solidFill>
              </a:rPr>
              <a:t>Januari</a:t>
            </a:r>
            <a:r>
              <a:rPr lang="en-US" dirty="0">
                <a:solidFill>
                  <a:srgbClr val="F2F2F2"/>
                </a:solidFill>
              </a:rPr>
              <a:t>, 2024</a:t>
            </a:r>
            <a:endParaRPr dirty="0">
              <a:solidFill>
                <a:srgbClr val="F2F2F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Hasil</a:t>
            </a:r>
            <a:endParaRPr/>
          </a:p>
        </p:txBody>
      </p:sp>
      <p:sp>
        <p:nvSpPr>
          <p:cNvPr id="65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 b="1" dirty="0"/>
              <a:t>Uji </a:t>
            </a:r>
            <a:r>
              <a:rPr lang="en-US" sz="2000" b="1" dirty="0" err="1"/>
              <a:t>Hipotesis</a:t>
            </a:r>
            <a:endParaRPr lang="en-US" sz="2000" b="1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 dirty="0"/>
              <a:t>	</a:t>
            </a:r>
            <a:r>
              <a:rPr lang="en-US" sz="2000" i="1" dirty="0"/>
              <a:t>Uji </a:t>
            </a:r>
            <a:r>
              <a:rPr lang="en-US" sz="2000" i="1" dirty="0" err="1"/>
              <a:t>korelasi</a:t>
            </a:r>
            <a:r>
              <a:rPr lang="en-US" sz="2000" i="1" dirty="0"/>
              <a:t> </a:t>
            </a:r>
            <a:r>
              <a:rPr lang="en-US" sz="2000" i="1" dirty="0" err="1"/>
              <a:t>pearson</a:t>
            </a:r>
            <a:endParaRPr lang="en-US" sz="2000" i="1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dirty="0"/>
          </a:p>
          <a:p>
            <a:pPr marL="2286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18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2286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1800" dirty="0">
              <a:solidFill>
                <a:srgbClr val="000000"/>
              </a:solidFill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2286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18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2286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7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Hasi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l Uji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Korelasi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i="1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pearson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menunjukkan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bahwa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terdapat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hubungan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positif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yang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signifikan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antara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dukungan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keluarga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dan </a:t>
            </a:r>
            <a:r>
              <a:rPr lang="en-US" sz="1700" i="1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psychological well-being (r=0,481, sig&lt;0,05).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Hasil ini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menandakan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bahwa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hipotesis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terdapat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hubungan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antara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kedua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variabel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penelitian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terbukti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benar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sehingga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hipotesis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penelitian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dapat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diterima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.</a:t>
            </a:r>
          </a:p>
          <a:p>
            <a:pPr marL="22860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Adapun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ditemukan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dukungan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keluarga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memberikan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sumbangan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efektif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kepada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700" i="1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psychological well-being </a:t>
            </a:r>
            <a:r>
              <a:rPr lang="en-US" sz="17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sebanyak</a:t>
            </a:r>
            <a:r>
              <a:rPr lang="en-US" sz="17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23,2 %</a:t>
            </a:r>
            <a:endParaRPr lang="en-US" sz="1700" dirty="0">
              <a:latin typeface="Century Gothic" panose="020B050202020202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10DE0639-186E-7509-9CFD-25CDA8C969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986179"/>
              </p:ext>
            </p:extLst>
          </p:nvPr>
        </p:nvGraphicFramePr>
        <p:xfrm>
          <a:off x="734060" y="2119154"/>
          <a:ext cx="7758431" cy="1024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37950">
                  <a:extLst>
                    <a:ext uri="{9D8B030D-6E8A-4147-A177-3AD203B41FA5}">
                      <a16:colId xmlns:a16="http://schemas.microsoft.com/office/drawing/2014/main" val="3942301728"/>
                    </a:ext>
                  </a:extLst>
                </a:gridCol>
                <a:gridCol w="1983523">
                  <a:extLst>
                    <a:ext uri="{9D8B030D-6E8A-4147-A177-3AD203B41FA5}">
                      <a16:colId xmlns:a16="http://schemas.microsoft.com/office/drawing/2014/main" val="227521885"/>
                    </a:ext>
                  </a:extLst>
                </a:gridCol>
                <a:gridCol w="1236958">
                  <a:extLst>
                    <a:ext uri="{9D8B030D-6E8A-4147-A177-3AD203B41FA5}">
                      <a16:colId xmlns:a16="http://schemas.microsoft.com/office/drawing/2014/main" val="904454816"/>
                    </a:ext>
                  </a:extLst>
                </a:gridCol>
              </a:tblGrid>
              <a:tr h="5120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Variabel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Nilai Koefisien R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Signifikansi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13153199"/>
                  </a:ext>
                </a:extLst>
              </a:tr>
              <a:tr h="5120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Dukungan Keluarga - Psychological Well-being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 dirty="0">
                          <a:effectLst/>
                          <a:latin typeface="Century Gothic" panose="020B0502020202020204" pitchFamily="34" charset="0"/>
                        </a:rPr>
                        <a:t>.481</a:t>
                      </a:r>
                      <a:r>
                        <a:rPr lang="en-ID" sz="1600" baseline="30000" dirty="0">
                          <a:effectLst/>
                          <a:latin typeface="Century Gothic" panose="020B0502020202020204" pitchFamily="34" charset="0"/>
                        </a:rPr>
                        <a:t>**</a:t>
                      </a:r>
                      <a:endParaRPr lang="en-ID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 dirty="0">
                          <a:effectLst/>
                          <a:latin typeface="Century Gothic" panose="020B0502020202020204" pitchFamily="34" charset="0"/>
                        </a:rPr>
                        <a:t>0,000</a:t>
                      </a:r>
                      <a:endParaRPr lang="en-ID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884219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A679162-938E-C374-C9AA-9948AC286A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341156"/>
              </p:ext>
            </p:extLst>
          </p:nvPr>
        </p:nvGraphicFramePr>
        <p:xfrm>
          <a:off x="5583767" y="3256377"/>
          <a:ext cx="5918422" cy="11035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23675">
                  <a:extLst>
                    <a:ext uri="{9D8B030D-6E8A-4147-A177-3AD203B41FA5}">
                      <a16:colId xmlns:a16="http://schemas.microsoft.com/office/drawing/2014/main" val="619514197"/>
                    </a:ext>
                  </a:extLst>
                </a:gridCol>
                <a:gridCol w="3094747">
                  <a:extLst>
                    <a:ext uri="{9D8B030D-6E8A-4147-A177-3AD203B41FA5}">
                      <a16:colId xmlns:a16="http://schemas.microsoft.com/office/drawing/2014/main" val="4291557233"/>
                    </a:ext>
                  </a:extLst>
                </a:gridCol>
              </a:tblGrid>
              <a:tr h="3388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 dirty="0" err="1">
                          <a:effectLst/>
                          <a:latin typeface="Century Gothic" panose="020B0502020202020204" pitchFamily="34" charset="0"/>
                        </a:rPr>
                        <a:t>Variabel</a:t>
                      </a:r>
                      <a:endParaRPr lang="en-ID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 dirty="0">
                          <a:effectLst/>
                          <a:latin typeface="Century Gothic" panose="020B0502020202020204" pitchFamily="34" charset="0"/>
                        </a:rPr>
                        <a:t> </a:t>
                      </a:r>
                    </a:p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 dirty="0">
                          <a:effectLst/>
                          <a:latin typeface="Century Gothic" panose="020B0502020202020204" pitchFamily="34" charset="0"/>
                        </a:rPr>
                        <a:t>R Squared</a:t>
                      </a:r>
                      <a:endParaRPr lang="en-ID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00030549"/>
                  </a:ext>
                </a:extLst>
              </a:tr>
              <a:tr h="428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 dirty="0" err="1">
                          <a:effectLst/>
                          <a:latin typeface="Century Gothic" panose="020B0502020202020204" pitchFamily="34" charset="0"/>
                        </a:rPr>
                        <a:t>Dukungan</a:t>
                      </a:r>
                      <a:r>
                        <a:rPr lang="en-ID" sz="1600" dirty="0">
                          <a:effectLst/>
                          <a:latin typeface="Century Gothic" panose="020B0502020202020204" pitchFamily="34" charset="0"/>
                        </a:rPr>
                        <a:t> </a:t>
                      </a:r>
                      <a:r>
                        <a:rPr lang="en-ID" sz="1600" dirty="0" err="1">
                          <a:effectLst/>
                          <a:latin typeface="Century Gothic" panose="020B0502020202020204" pitchFamily="34" charset="0"/>
                        </a:rPr>
                        <a:t>Keluarga</a:t>
                      </a:r>
                      <a:r>
                        <a:rPr lang="en-ID" sz="1600" dirty="0">
                          <a:effectLst/>
                          <a:latin typeface="Century Gothic" panose="020B0502020202020204" pitchFamily="34" charset="0"/>
                        </a:rPr>
                        <a:t> *  Psychological Well-being</a:t>
                      </a:r>
                      <a:endParaRPr lang="en-ID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 dirty="0">
                          <a:effectLst/>
                          <a:latin typeface="Century Gothic" panose="020B0502020202020204" pitchFamily="34" charset="0"/>
                        </a:rPr>
                        <a:t>0,232</a:t>
                      </a:r>
                      <a:endParaRPr lang="en-ID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1595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3538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04f7abbb21_0_7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Pembahasan</a:t>
            </a:r>
            <a:endParaRPr/>
          </a:p>
        </p:txBody>
      </p:sp>
      <p:sp>
        <p:nvSpPr>
          <p:cNvPr id="71" name="Google Shape;71;g104f7abbb21_0_70"/>
          <p:cNvSpPr txBox="1">
            <a:spLocks noGrp="1"/>
          </p:cNvSpPr>
          <p:nvPr>
            <p:ph type="body" idx="1"/>
          </p:nvPr>
        </p:nvSpPr>
        <p:spPr>
          <a:xfrm>
            <a:off x="166758" y="1155459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85800" indent="-457200"/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Hasil penelitian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menunjukkan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bahwa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terdapat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hubungan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yang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signifikan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antara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dukungan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keluarga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dengan </a:t>
            </a:r>
            <a:r>
              <a:rPr lang="en-US" sz="2400" i="1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psychological well-being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yang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menandakan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semakin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tinggi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dukungan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keluarga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lansia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,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maka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akan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semakin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tinggi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pula </a:t>
            </a:r>
            <a:r>
              <a:rPr lang="en-US" sz="2400" i="1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psychological well-being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lansia</a:t>
            </a:r>
            <a:endParaRPr lang="en-US" sz="24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685800" indent="-457200"/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Hasil ini juga sesuai dengan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beberapa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penelitian yang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pernah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dilakukan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sebelumnya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(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Desiningrum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, 2010;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Riandana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, 2016;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Rohmawati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, 2018)</a:t>
            </a:r>
          </a:p>
          <a:p>
            <a:pPr marL="685800" indent="-457200"/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Individu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lansia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yang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memiliki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dukungan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sosial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dan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keluarga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yang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cukup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akan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menghindarkan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mereka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dari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depresi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dan juga </a:t>
            </a:r>
            <a:r>
              <a:rPr lang="en-US" sz="2400" i="1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PTSD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dimana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keluarga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berperan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sebagai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faktor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protektif</a:t>
            </a:r>
            <a:r>
              <a:rPr lang="en-US" sz="2400" dirty="0">
                <a:solidFill>
                  <a:srgbClr val="0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(Mason, 2016)</a:t>
            </a:r>
          </a:p>
          <a:p>
            <a:pPr marL="685800" indent="-457200"/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Individu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dengan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dukungan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dan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lingkungan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keluarga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yang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baik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juga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dapat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meningkatkan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kesehatan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fisik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dan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emosional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lansia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tersebut</a:t>
            </a:r>
            <a:r>
              <a:rPr lang="en-US" sz="2400" dirty="0">
                <a:solidFill>
                  <a:srgbClr val="00000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 (Gyasi, 2019)</a:t>
            </a:r>
            <a:endParaRPr lang="en-US" sz="2000" dirty="0">
              <a:solidFill>
                <a:srgbClr val="000000"/>
              </a:solidFill>
              <a:effectLst/>
              <a:latin typeface="Century Gothic" panose="020B050202020202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310076-BE60-E6E3-3CCA-157DB628F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17BBE7-FCA0-64DC-031D-2AA2628ED3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Sebaliknya</a:t>
            </a:r>
            <a:r>
              <a:rPr lang="en-US" dirty="0"/>
              <a:t>, </a:t>
            </a:r>
            <a:r>
              <a:rPr lang="en-US" dirty="0" err="1"/>
              <a:t>kualitas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yang </a:t>
            </a:r>
            <a:r>
              <a:rPr lang="en-US" dirty="0" err="1"/>
              <a:t>buruk</a:t>
            </a:r>
            <a:r>
              <a:rPr lang="en-US" dirty="0"/>
              <a:t> pada </a:t>
            </a:r>
            <a:r>
              <a:rPr lang="en-US" dirty="0" err="1"/>
              <a:t>lansia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mengarah</a:t>
            </a:r>
            <a:r>
              <a:rPr lang="en-US" dirty="0"/>
              <a:t> pada </a:t>
            </a:r>
            <a:r>
              <a:rPr lang="en-US" dirty="0" err="1"/>
              <a:t>ketidak</a:t>
            </a:r>
            <a:r>
              <a:rPr lang="en-US" dirty="0"/>
              <a:t> </a:t>
            </a:r>
            <a:r>
              <a:rPr lang="en-US" dirty="0" err="1"/>
              <a:t>puasan</a:t>
            </a:r>
            <a:r>
              <a:rPr lang="en-US" dirty="0"/>
              <a:t> </a:t>
            </a:r>
            <a:r>
              <a:rPr lang="en-US" dirty="0" err="1"/>
              <a:t>hidup</a:t>
            </a:r>
            <a:r>
              <a:rPr lang="en-US" dirty="0"/>
              <a:t> (Fueler-Iglesias et al, 2015)</a:t>
            </a:r>
          </a:p>
          <a:p>
            <a:r>
              <a:rPr lang="en-US" dirty="0" err="1"/>
              <a:t>Lansia</a:t>
            </a:r>
            <a:r>
              <a:rPr lang="en-US" dirty="0"/>
              <a:t> juga </a:t>
            </a:r>
            <a:r>
              <a:rPr lang="en-US" dirty="0" err="1"/>
              <a:t>membutuhkan</a:t>
            </a:r>
            <a:r>
              <a:rPr lang="en-US" dirty="0"/>
              <a:t> </a:t>
            </a:r>
            <a:r>
              <a:rPr lang="en-US" dirty="0" err="1"/>
              <a:t>pemeliharaan</a:t>
            </a:r>
            <a:r>
              <a:rPr lang="en-US" dirty="0"/>
              <a:t> dan </a:t>
            </a:r>
            <a:r>
              <a:rPr lang="en-US" dirty="0" err="1"/>
              <a:t>dukungan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kapasitas</a:t>
            </a:r>
            <a:r>
              <a:rPr lang="en-US" dirty="0"/>
              <a:t> </a:t>
            </a:r>
            <a:r>
              <a:rPr lang="en-US" dirty="0" err="1"/>
              <a:t>kemampuan</a:t>
            </a:r>
            <a:r>
              <a:rPr lang="en-US" dirty="0"/>
              <a:t> </a:t>
            </a:r>
            <a:r>
              <a:rPr lang="en-US" dirty="0" err="1"/>
              <a:t>lansia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keseluruhan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menurun</a:t>
            </a:r>
            <a:r>
              <a:rPr lang="en-US" dirty="0"/>
              <a:t> drastic (Poulin et al, 2012)</a:t>
            </a:r>
          </a:p>
          <a:p>
            <a:r>
              <a:rPr lang="en-US" dirty="0" err="1"/>
              <a:t>Kehadiran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perasaan</a:t>
            </a:r>
            <a:r>
              <a:rPr lang="en-US" dirty="0"/>
              <a:t> </a:t>
            </a:r>
            <a:r>
              <a:rPr lang="en-US" dirty="0" err="1"/>
              <a:t>interdependensi</a:t>
            </a:r>
            <a:r>
              <a:rPr lang="en-US" dirty="0"/>
              <a:t>, </a:t>
            </a:r>
            <a:r>
              <a:rPr lang="en-US" i="1" dirty="0"/>
              <a:t>personal attachment, heightened reciprocity,</a:t>
            </a:r>
            <a:r>
              <a:rPr lang="en-US" dirty="0"/>
              <a:t> dan </a:t>
            </a:r>
            <a:r>
              <a:rPr lang="en-US" dirty="0" err="1"/>
              <a:t>perasaan</a:t>
            </a:r>
            <a:r>
              <a:rPr lang="en-US" dirty="0"/>
              <a:t> </a:t>
            </a:r>
            <a:r>
              <a:rPr lang="en-US" dirty="0" err="1"/>
              <a:t>dipedulikan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psikologis</a:t>
            </a:r>
            <a:r>
              <a:rPr lang="en-US" dirty="0"/>
              <a:t> (Ryan &amp; Willits, 2007)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8897500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BE17C-AC90-F1A5-4139-95951FFC8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487347-B58E-2214-C375-294558E1B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faktor</a:t>
            </a:r>
            <a:r>
              <a:rPr lang="en-US" dirty="0"/>
              <a:t> lain yang </a:t>
            </a:r>
            <a:r>
              <a:rPr lang="en-US" dirty="0" err="1"/>
              <a:t>berpotensi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mempengaruhi</a:t>
            </a:r>
            <a:r>
              <a:rPr lang="en-US" dirty="0"/>
              <a:t> </a:t>
            </a:r>
            <a:r>
              <a:rPr lang="en-US" i="1" dirty="0"/>
              <a:t>psychological well-being</a:t>
            </a:r>
            <a:r>
              <a:rPr lang="en-US" dirty="0"/>
              <a:t> </a:t>
            </a:r>
            <a:r>
              <a:rPr lang="en-US" dirty="0" err="1"/>
              <a:t>diluar</a:t>
            </a:r>
            <a:r>
              <a:rPr lang="en-US" dirty="0"/>
              <a:t> </a:t>
            </a:r>
            <a:r>
              <a:rPr lang="en-US" dirty="0" err="1"/>
              <a:t>dukungan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optimisme</a:t>
            </a:r>
            <a:r>
              <a:rPr lang="en-US" dirty="0"/>
              <a:t> dan juga </a:t>
            </a:r>
            <a:r>
              <a:rPr lang="en-US" dirty="0" err="1"/>
              <a:t>resiliensi</a:t>
            </a:r>
            <a:r>
              <a:rPr lang="en-US" dirty="0"/>
              <a:t> (McAuley et al, 2000)</a:t>
            </a:r>
          </a:p>
          <a:p>
            <a:r>
              <a:rPr lang="en-US" dirty="0" err="1"/>
              <a:t>Keterbatasan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penelitian ini </a:t>
            </a:r>
            <a:r>
              <a:rPr lang="en-US" dirty="0" err="1"/>
              <a:t>diantaranya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metode</a:t>
            </a:r>
            <a:r>
              <a:rPr lang="en-US" dirty="0"/>
              <a:t> penelitian dan </a:t>
            </a:r>
            <a:r>
              <a:rPr lang="en-US" dirty="0" err="1"/>
              <a:t>analisa</a:t>
            </a:r>
            <a:r>
              <a:rPr lang="en-US" dirty="0"/>
              <a:t> yang </a:t>
            </a:r>
            <a:r>
              <a:rPr lang="en-US" dirty="0" err="1"/>
              <a:t>sederhana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melibatkan</a:t>
            </a:r>
            <a:r>
              <a:rPr lang="en-US" dirty="0"/>
              <a:t> 2 </a:t>
            </a:r>
            <a:r>
              <a:rPr lang="en-US" dirty="0" err="1"/>
              <a:t>variabel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menjelaskan</a:t>
            </a:r>
            <a:r>
              <a:rPr lang="en-US" dirty="0"/>
              <a:t> </a:t>
            </a:r>
            <a:r>
              <a:rPr lang="en-US" dirty="0" err="1"/>
              <a:t>fenomena</a:t>
            </a:r>
            <a:r>
              <a:rPr lang="en-US" dirty="0"/>
              <a:t> pada </a:t>
            </a:r>
            <a:r>
              <a:rPr lang="en-US" dirty="0" err="1"/>
              <a:t>populasi</a:t>
            </a:r>
            <a:r>
              <a:rPr lang="en-US" dirty="0"/>
              <a:t> penelitian.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16238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4f7abbb21_0_0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/>
              <a:t>Temuan Penting Penelitian</a:t>
            </a:r>
            <a:endParaRPr/>
          </a:p>
        </p:txBody>
      </p:sp>
      <p:sp>
        <p:nvSpPr>
          <p:cNvPr id="78" name="Google Shape;78;g104f7abbb21_0_0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00" cy="50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indent="-457200"/>
            <a:r>
              <a:rPr lang="en-US" dirty="0"/>
              <a:t>Hasil uji </a:t>
            </a:r>
            <a:r>
              <a:rPr lang="en-US" dirty="0" err="1"/>
              <a:t>koefisien</a:t>
            </a:r>
            <a:r>
              <a:rPr lang="en-US" dirty="0"/>
              <a:t> R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 yang </a:t>
            </a:r>
            <a:r>
              <a:rPr lang="en-US" dirty="0" err="1"/>
              <a:t>signifikan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variabel</a:t>
            </a:r>
            <a:r>
              <a:rPr lang="en-US" dirty="0"/>
              <a:t> </a:t>
            </a:r>
            <a:r>
              <a:rPr lang="en-US" dirty="0" err="1"/>
              <a:t>Dukungan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dengan Psychological Well-being </a:t>
            </a:r>
            <a:r>
              <a:rPr lang="en-US" i="1" dirty="0"/>
              <a:t>(r = 0,481, Sig&lt;0,05)</a:t>
            </a:r>
          </a:p>
          <a:p>
            <a:pPr indent="-457200"/>
            <a:r>
              <a:rPr lang="en-US" dirty="0"/>
              <a:t>Hasil uji penelitian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i="1" dirty="0" err="1"/>
              <a:t>dukungan</a:t>
            </a:r>
            <a:r>
              <a:rPr lang="en-US" i="1" dirty="0"/>
              <a:t> </a:t>
            </a:r>
            <a:r>
              <a:rPr lang="en-US" i="1" dirty="0" err="1"/>
              <a:t>keluarga</a:t>
            </a:r>
            <a:r>
              <a:rPr lang="en-US" i="1" dirty="0"/>
              <a:t> </a:t>
            </a:r>
            <a:r>
              <a:rPr lang="en-US" dirty="0"/>
              <a:t>dan </a:t>
            </a:r>
            <a:r>
              <a:rPr lang="en-US" i="1" dirty="0"/>
              <a:t>psychological well-being, </a:t>
            </a:r>
            <a:r>
              <a:rPr lang="en-US" i="1" dirty="0" err="1"/>
              <a:t>sehingga</a:t>
            </a:r>
            <a:r>
              <a:rPr lang="en-US" dirty="0"/>
              <a:t>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</a:t>
            </a:r>
            <a:r>
              <a:rPr lang="en-US" dirty="0" err="1"/>
              <a:t>tingkat</a:t>
            </a:r>
            <a:r>
              <a:rPr lang="en-US" dirty="0"/>
              <a:t> </a:t>
            </a:r>
            <a:r>
              <a:rPr lang="en-US" dirty="0" err="1"/>
              <a:t>dukungan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,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semakin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 pula </a:t>
            </a:r>
            <a:r>
              <a:rPr lang="en-US" dirty="0" err="1"/>
              <a:t>tingkatan</a:t>
            </a:r>
            <a:r>
              <a:rPr lang="en-US" dirty="0"/>
              <a:t> </a:t>
            </a:r>
            <a:r>
              <a:rPr lang="en-US" i="1" dirty="0"/>
              <a:t>psychological well-being </a:t>
            </a:r>
            <a:r>
              <a:rPr lang="en-US" dirty="0" err="1"/>
              <a:t>lansia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4f7abbb21_0_315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Manfaat Penelitian</a:t>
            </a:r>
            <a:endParaRPr/>
          </a:p>
        </p:txBody>
      </p:sp>
      <p:sp>
        <p:nvSpPr>
          <p:cNvPr id="84" name="Google Shape;84;g104f7abbb21_0_315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indent="-285750">
              <a:lnSpc>
                <a:spcPct val="100000"/>
              </a:lnSpc>
            </a:pPr>
            <a:r>
              <a:rPr lang="en-US" sz="2400" dirty="0" err="1">
                <a:latin typeface="Century Gothic" panose="020B0502020202020204" pitchFamily="34" charset="0"/>
              </a:rPr>
              <a:t>Rekomendasi</a:t>
            </a:r>
            <a:r>
              <a:rPr lang="en-US" sz="2400" dirty="0">
                <a:latin typeface="Century Gothic" panose="020B0502020202020204" pitchFamily="34" charset="0"/>
              </a:rPr>
              <a:t> yang </a:t>
            </a:r>
            <a:r>
              <a:rPr lang="en-US" sz="2400" dirty="0" err="1">
                <a:latin typeface="Century Gothic" panose="020B0502020202020204" pitchFamily="34" charset="0"/>
              </a:rPr>
              <a:t>dapat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diberikan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peneliti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merujuk</a:t>
            </a:r>
            <a:r>
              <a:rPr lang="en-US" sz="2400" dirty="0">
                <a:latin typeface="Century Gothic" panose="020B0502020202020204" pitchFamily="34" charset="0"/>
              </a:rPr>
              <a:t> pada </a:t>
            </a:r>
            <a:r>
              <a:rPr lang="en-US" sz="2400" dirty="0" err="1">
                <a:latin typeface="Century Gothic" panose="020B0502020202020204" pitchFamily="34" charset="0"/>
              </a:rPr>
              <a:t>hasil</a:t>
            </a:r>
            <a:r>
              <a:rPr lang="en-US" sz="2400" dirty="0">
                <a:latin typeface="Century Gothic" panose="020B0502020202020204" pitchFamily="34" charset="0"/>
              </a:rPr>
              <a:t> penelitian ini </a:t>
            </a:r>
            <a:r>
              <a:rPr lang="en-US" sz="2400" dirty="0" err="1">
                <a:latin typeface="Century Gothic" panose="020B0502020202020204" pitchFamily="34" charset="0"/>
              </a:rPr>
              <a:t>adalah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keluarga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sebagai</a:t>
            </a:r>
            <a:r>
              <a:rPr lang="en-US" sz="2400" dirty="0">
                <a:latin typeface="Century Gothic" panose="020B0502020202020204" pitchFamily="34" charset="0"/>
              </a:rPr>
              <a:t> orang </a:t>
            </a:r>
            <a:r>
              <a:rPr lang="en-US" sz="2400" dirty="0" err="1">
                <a:latin typeface="Century Gothic" panose="020B0502020202020204" pitchFamily="34" charset="0"/>
              </a:rPr>
              <a:t>terdekat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dari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individu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lansia</a:t>
            </a:r>
            <a:r>
              <a:rPr lang="en-US" sz="2400" dirty="0">
                <a:latin typeface="Century Gothic" panose="020B0502020202020204" pitchFamily="34" charset="0"/>
              </a:rPr>
              <a:t> pada </a:t>
            </a:r>
            <a:r>
              <a:rPr lang="en-US" sz="2400" dirty="0" err="1">
                <a:latin typeface="Century Gothic" panose="020B0502020202020204" pitchFamily="34" charset="0"/>
              </a:rPr>
              <a:t>desa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kejambi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untuk</a:t>
            </a:r>
            <a:r>
              <a:rPr lang="en-US" sz="2400" dirty="0">
                <a:latin typeface="Century Gothic" panose="020B0502020202020204" pitchFamily="34" charset="0"/>
              </a:rPr>
              <a:t> lebih </a:t>
            </a:r>
            <a:r>
              <a:rPr lang="en-US" sz="2400" dirty="0" err="1">
                <a:latin typeface="Century Gothic" panose="020B0502020202020204" pitchFamily="34" charset="0"/>
              </a:rPr>
              <a:t>melihat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fenomena</a:t>
            </a:r>
            <a:r>
              <a:rPr lang="en-US" sz="2400" dirty="0">
                <a:latin typeface="Century Gothic" panose="020B0502020202020204" pitchFamily="34" charset="0"/>
              </a:rPr>
              <a:t> ini dengan lebih </a:t>
            </a:r>
            <a:r>
              <a:rPr lang="en-US" sz="2400" dirty="0" err="1">
                <a:latin typeface="Century Gothic" panose="020B0502020202020204" pitchFamily="34" charset="0"/>
              </a:rPr>
              <a:t>serius</a:t>
            </a:r>
            <a:r>
              <a:rPr lang="en-US" sz="2400" dirty="0">
                <a:latin typeface="Century Gothic" panose="020B0502020202020204" pitchFamily="34" charset="0"/>
              </a:rPr>
              <a:t>, </a:t>
            </a:r>
            <a:r>
              <a:rPr lang="en-US" sz="2400" dirty="0" err="1">
                <a:latin typeface="Century Gothic" panose="020B0502020202020204" pitchFamily="34" charset="0"/>
              </a:rPr>
              <a:t>sekaligus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memberikan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dukungan</a:t>
            </a:r>
            <a:r>
              <a:rPr lang="en-US" sz="2400" dirty="0">
                <a:latin typeface="Century Gothic" panose="020B0502020202020204" pitchFamily="34" charset="0"/>
              </a:rPr>
              <a:t> atau </a:t>
            </a:r>
            <a:r>
              <a:rPr lang="en-US" sz="2400" dirty="0" err="1">
                <a:latin typeface="Century Gothic" panose="020B0502020202020204" pitchFamily="34" charset="0"/>
              </a:rPr>
              <a:t>bentuk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kepedulian</a:t>
            </a:r>
            <a:r>
              <a:rPr lang="en-US" sz="2400" dirty="0">
                <a:latin typeface="Century Gothic" panose="020B0502020202020204" pitchFamily="34" charset="0"/>
              </a:rPr>
              <a:t> yang </a:t>
            </a:r>
            <a:r>
              <a:rPr lang="en-US" sz="2400" dirty="0" err="1">
                <a:latin typeface="Century Gothic" panose="020B0502020202020204" pitchFamily="34" charset="0"/>
              </a:rPr>
              <a:t>bisa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dilakukan</a:t>
            </a:r>
            <a:r>
              <a:rPr lang="en-US" sz="2400" dirty="0">
                <a:latin typeface="Century Gothic" panose="020B0502020202020204" pitchFamily="34" charset="0"/>
              </a:rPr>
              <a:t> dengan </a:t>
            </a:r>
            <a:r>
              <a:rPr lang="en-US" sz="2400" dirty="0" err="1">
                <a:latin typeface="Century Gothic" panose="020B0502020202020204" pitchFamily="34" charset="0"/>
              </a:rPr>
              <a:t>menghabiskan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waktu</a:t>
            </a:r>
            <a:r>
              <a:rPr lang="en-US" sz="2400" dirty="0">
                <a:latin typeface="Century Gothic" panose="020B0502020202020204" pitchFamily="34" charset="0"/>
              </a:rPr>
              <a:t> di </a:t>
            </a:r>
            <a:r>
              <a:rPr lang="en-US" sz="2400" dirty="0" err="1">
                <a:latin typeface="Century Gothic" panose="020B0502020202020204" pitchFamily="34" charset="0"/>
              </a:rPr>
              <a:t>akhir</a:t>
            </a:r>
            <a:r>
              <a:rPr lang="en-US" sz="2400" dirty="0">
                <a:latin typeface="Century Gothic" panose="020B0502020202020204" pitchFamily="34" charset="0"/>
              </a:rPr>
              <a:t> pekan </a:t>
            </a:r>
            <a:r>
              <a:rPr lang="en-US" sz="2400" dirty="0" err="1">
                <a:latin typeface="Century Gothic" panose="020B0502020202020204" pitchFamily="34" charset="0"/>
              </a:rPr>
              <a:t>untuk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mengunjungi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aggota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keluarga</a:t>
            </a:r>
            <a:r>
              <a:rPr lang="en-US" sz="2400" dirty="0">
                <a:latin typeface="Century Gothic" panose="020B0502020202020204" pitchFamily="34" charset="0"/>
              </a:rPr>
              <a:t> yang </a:t>
            </a:r>
            <a:r>
              <a:rPr lang="en-US" sz="2400" dirty="0" err="1">
                <a:latin typeface="Century Gothic" panose="020B0502020202020204" pitchFamily="34" charset="0"/>
              </a:rPr>
              <a:t>lansia</a:t>
            </a:r>
            <a:r>
              <a:rPr lang="en-US" sz="2400" dirty="0">
                <a:latin typeface="Century Gothic" panose="020B0502020202020204" pitchFamily="34" charset="0"/>
              </a:rPr>
              <a:t> atau </a:t>
            </a:r>
            <a:r>
              <a:rPr lang="en-US" sz="2400" dirty="0" err="1">
                <a:latin typeface="Century Gothic" panose="020B0502020202020204" pitchFamily="34" charset="0"/>
              </a:rPr>
              <a:t>jika</a:t>
            </a:r>
            <a:r>
              <a:rPr lang="en-US" sz="2400" dirty="0">
                <a:latin typeface="Century Gothic" panose="020B0502020202020204" pitchFamily="34" charset="0"/>
              </a:rPr>
              <a:t> tinggal </a:t>
            </a:r>
            <a:r>
              <a:rPr lang="en-US" sz="2400" dirty="0" err="1">
                <a:latin typeface="Century Gothic" panose="020B0502020202020204" pitchFamily="34" charset="0"/>
              </a:rPr>
              <a:t>bersama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maka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memberikan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perhatian</a:t>
            </a:r>
            <a:r>
              <a:rPr lang="en-US" sz="2400" dirty="0">
                <a:latin typeface="Century Gothic" panose="020B0502020202020204" pitchFamily="34" charset="0"/>
              </a:rPr>
              <a:t> lebih </a:t>
            </a:r>
            <a:r>
              <a:rPr lang="en-US" sz="2400" dirty="0" err="1">
                <a:latin typeface="Century Gothic" panose="020B0502020202020204" pitchFamily="34" charset="0"/>
              </a:rPr>
              <a:t>kepada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lansia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tersebut</a:t>
            </a:r>
            <a:r>
              <a:rPr lang="en-US" sz="2400" dirty="0">
                <a:latin typeface="Century Gothic" panose="020B0502020202020204" pitchFamily="34" charset="0"/>
              </a:rPr>
              <a:t>.</a:t>
            </a:r>
          </a:p>
          <a:p>
            <a:pPr marL="514350" indent="-285750">
              <a:lnSpc>
                <a:spcPct val="100000"/>
              </a:lnSpc>
            </a:pPr>
            <a:r>
              <a:rPr lang="en-US" sz="2400" dirty="0">
                <a:latin typeface="Century Gothic" panose="020B0502020202020204" pitchFamily="34" charset="0"/>
              </a:rPr>
              <a:t>Adapun penelitian ini </a:t>
            </a:r>
            <a:r>
              <a:rPr lang="en-US" sz="2400" dirty="0" err="1">
                <a:latin typeface="Century Gothic" panose="020B0502020202020204" pitchFamily="34" charset="0"/>
              </a:rPr>
              <a:t>bisa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menjadi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bahan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referensi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literatur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untuk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beberapa</a:t>
            </a:r>
            <a:r>
              <a:rPr lang="en-US" sz="2400" dirty="0">
                <a:latin typeface="Century Gothic" panose="020B0502020202020204" pitchFamily="34" charset="0"/>
              </a:rPr>
              <a:t> penelitian di masa yang </a:t>
            </a:r>
            <a:r>
              <a:rPr lang="en-US" sz="2400" dirty="0" err="1">
                <a:latin typeface="Century Gothic" panose="020B0502020202020204" pitchFamily="34" charset="0"/>
              </a:rPr>
              <a:t>akan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datang</a:t>
            </a:r>
            <a:r>
              <a:rPr lang="en-US" sz="2400" dirty="0">
                <a:latin typeface="Century Gothic" panose="020B0502020202020204" pitchFamily="34" charset="0"/>
              </a:rPr>
              <a:t> dengan </a:t>
            </a:r>
            <a:r>
              <a:rPr lang="en-US" sz="2400" dirty="0" err="1">
                <a:latin typeface="Century Gothic" panose="020B0502020202020204" pitchFamily="34" charset="0"/>
              </a:rPr>
              <a:t>topik</a:t>
            </a:r>
            <a:r>
              <a:rPr lang="en-US" sz="2400" dirty="0">
                <a:latin typeface="Century Gothic" panose="020B050202020202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</a:rPr>
              <a:t>terkait</a:t>
            </a:r>
            <a:r>
              <a:rPr lang="en-US" sz="2400" dirty="0">
                <a:latin typeface="Century Gothic" panose="020B0502020202020204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4f7abbb21_0_61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Referensi</a:t>
            </a:r>
            <a:endParaRPr/>
          </a:p>
        </p:txBody>
      </p:sp>
      <p:sp>
        <p:nvSpPr>
          <p:cNvPr id="90" name="Google Shape;90;g104f7abbb21_0_61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06400">
              <a:lnSpc>
                <a:spcPct val="107000"/>
              </a:lnSpc>
              <a:spcBef>
                <a:spcPts val="0"/>
              </a:spcBef>
            </a:pP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Anissa, M., Amelia, R., &amp; Dewi, N. P. (2019). Gambaran Tingkat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Depresi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pada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Lansia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Wilayah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Kerja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Puskesmas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Guguak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Kabupaten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50 Kota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Payakumbuh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Health &amp; Medical Journal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(2), 12–16. 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https://doi.org/10.33854/heme.v1i2.235</a:t>
            </a:r>
            <a:endParaRPr lang="en-US" sz="155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6400">
              <a:lnSpc>
                <a:spcPct val="107000"/>
              </a:lnSpc>
              <a:spcBef>
                <a:spcPts val="0"/>
              </a:spcBef>
            </a:pP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Desiningrum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D. R. (2010). Family’s Social Support and Psychological Well-being of the Elderly in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Tembalang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Indonesian Psychological Journal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26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(1), 61–68. 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http://www.anima.ubaya.ac.id/class/openpdf.php?file=1372233565.pdf</a:t>
            </a:r>
            <a:endParaRPr lang="en-US" sz="155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6400">
              <a:lnSpc>
                <a:spcPct val="107000"/>
              </a:lnSpc>
              <a:spcBef>
                <a:spcPts val="0"/>
              </a:spcBef>
            </a:pP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Fuller-Iglesias, H. R., Webster, N. J., &amp; Antonucci, T. C. (2015). The Complex Nature of Family Support Across the Life Span: Implications for Psychological Well-being.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Developmental Psychology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51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(3), 277.</a:t>
            </a:r>
          </a:p>
          <a:p>
            <a:pPr marL="406400">
              <a:lnSpc>
                <a:spcPct val="107000"/>
              </a:lnSpc>
              <a:spcBef>
                <a:spcPts val="0"/>
              </a:spcBef>
            </a:pP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Gyasi, R. M., Phillips, D. R., &amp; Abass, K. (2019). Social support networks and psychological wellbeing in community-dwelling older Ghanaian cohorts.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International Psychogeriatrics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(7), 1047–1057. https://doi.org/10.1017/S1041610218001539</a:t>
            </a:r>
          </a:p>
          <a:p>
            <a:pPr marL="406400">
              <a:lnSpc>
                <a:spcPct val="107000"/>
              </a:lnSpc>
              <a:spcBef>
                <a:spcPts val="0"/>
              </a:spcBef>
            </a:pP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Mason, H. O. (2016). Multiple Measures of Family and Social Support as Predictors of Psychological Well-Being: An Additive Approach.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Educational and Developmental Psychology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(2), 97. 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https://doi.org/10.5539/jedp.v6n2p97</a:t>
            </a:r>
            <a:endParaRPr lang="en-US" sz="155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6400">
              <a:lnSpc>
                <a:spcPct val="107000"/>
              </a:lnSpc>
              <a:spcBef>
                <a:spcPts val="0"/>
              </a:spcBef>
            </a:pP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McAuley, E.,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Blissmer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B., Marquez, D. X., Jerome, G. J., Kramer, A. F., &amp;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Katula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J. (2000). Social Relations, Physical Activity, and Well-being in Older Adults.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Preventive Medicine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(5), 608–617. https://doi.org/10.1006/pmed.2000.0740</a:t>
            </a:r>
            <a:endParaRPr lang="en-US" sz="1550" dirty="0">
              <a:effectLst/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406400" marR="0" indent="-4064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Moeini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, B.,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Barati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, M., </a:t>
            </a:r>
            <a:r>
              <a:rPr lang="en-US" sz="155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Farhadian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, M., &amp; Ara, M. H. (2018). The Association between Social Support and Happiness among Elderly in Iran.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Korean Journal of Family Medicine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, </a:t>
            </a:r>
            <a:r>
              <a:rPr lang="en-US" sz="1550" i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39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(4), 260–265. </a:t>
            </a:r>
            <a:r>
              <a:rPr lang="en-US" sz="1550" dirty="0">
                <a:effectLst/>
                <a:latin typeface="Century Gothic" panose="020B0502020202020204" pitchFamily="34" charset="0"/>
                <a:ea typeface="Calibri" panose="020F0502020204030204" pitchFamily="34" charset="0"/>
                <a:hlinkClick r:id="rId6"/>
              </a:rPr>
              <a:t>https://doi.org/10.4082/kjfm.17.0121</a:t>
            </a:r>
            <a:endParaRPr lang="en-US" sz="1550" dirty="0">
              <a:effectLst/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406400">
              <a:lnSpc>
                <a:spcPct val="107000"/>
              </a:lnSpc>
              <a:spcBef>
                <a:spcPts val="0"/>
              </a:spcBef>
            </a:pPr>
            <a:endParaRPr lang="en-ID" sz="155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6400" marR="0" indent="-4064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155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868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865D0-755E-CEB4-8ADC-D034D5018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080CC1-D8EF-75D1-0A3A-EA004F94C2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06400">
              <a:lnSpc>
                <a:spcPct val="107000"/>
              </a:lnSpc>
              <a:spcBef>
                <a:spcPts val="0"/>
              </a:spcBef>
            </a:pP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Ningsih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R. W., &amp;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Setyowati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 (2020).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Hubungan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Tingkat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Kesepian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dengan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Kualitas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Hidup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pada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Lansia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Posyandu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Lansia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Dusun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Karet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Yogyakata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Akademik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Keperawatan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“YKY’’ Yogyakarta,”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(2).</a:t>
            </a:r>
            <a:endParaRPr lang="en-US" sz="1800" dirty="0">
              <a:effectLst/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406400">
              <a:lnSpc>
                <a:spcPct val="107000"/>
              </a:lnSpc>
              <a:spcBef>
                <a:spcPts val="0"/>
              </a:spcBef>
            </a:pP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Kaunang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V. D.,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Buanasari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A., &amp; Kallo, V. (2019). Gambaran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tingkat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stres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pada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lansia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Jurnal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Keperawatan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(2).</a:t>
            </a:r>
          </a:p>
          <a:p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Kireida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Kusnadi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S.,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Irmayanti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N.,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Anggoro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H., &amp;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Senja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Berlian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Agustina, K. (2021).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Hubungan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Antara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Dukungan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Dengan Psychological Well-Being Pada Orang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Yang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Memiliki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Anak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Tunagrahita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Sedang.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Jurnal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Psikologi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Insight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Departemen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Psikologi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(1), 79–86.</a:t>
            </a:r>
          </a:p>
          <a:p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Khairunnisak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(2020).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Hubungan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Dukungan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Sosial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dengan Psychological Well-being pada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Lansia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Kecamatan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Ulim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Kabupaten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Pidie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Jaya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Universitas Islam Negeri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Ar-Raniry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Banda Aceh.</a:t>
            </a:r>
          </a:p>
          <a:p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Poulin, J., Deng, R., Ingersoll, T. S., Witt, H., &amp; Swain, M. (2012). Perceived Family and Friend Support and the Psychological Well-Being of American and Chinese Elderly Persons. 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Cross-Cultural Gerontology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27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(4), 305–317. https://doi.org/10.1007/s10823-012-9177-y</a:t>
            </a:r>
          </a:p>
          <a:p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Rosdiana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Y.,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Trishinta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S., &amp;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Riyana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T. (2022).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Hubungan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Antara Self Esteem dengan Psychological Well Being pada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Remaja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SMK Negeri 13 Malang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https://rinjani.unitri.ac.id/handle/071061/2118</a:t>
            </a:r>
            <a:endParaRPr lang="en-US" sz="18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D" sz="18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D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975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77449A-C52F-2617-2F94-C11B6F9A4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224F39-278D-7272-9363-E6EC2D4AA3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Riandana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, Y. H. (2016).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Hubungan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Dukungan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Sosial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Keluarga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dengan Psychological Well-Being (PWB) pada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Lansia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di GKJ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Purbalingga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. Program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Studi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Psikologi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FPSI-UKSW</a:t>
            </a:r>
            <a:endParaRPr lang="en-US" sz="18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Rohmawati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M. (2018).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Hubungan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Tingkat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Dukungan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Dengan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Kesejahteraan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Psikologis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Lanjut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Anggota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Pwri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Kecamatan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Sambungmacan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Bagian Barat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Sragen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Skripsi.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Fakultas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Ilmu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Kesehatan Universitas Muhammadiyah Surakarta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951–952.</a:t>
            </a:r>
          </a:p>
          <a:p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Ryan, A. K., &amp; Willits, F. K. (2007). Family Ties, Physical Health, and Psychological Well-being. 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Aging and Health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(6), 907–920. https://doi.org/10.1177/0898264307308340</a:t>
            </a:r>
          </a:p>
          <a:p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Sihombing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A. F. (2017).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Hubungan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antara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Dukungan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dengan Psychological Well-Being Pada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Penderita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Diabetes Mellitus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Tipe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Syam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G. S. Y. (2022).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Hubungan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Dukungan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Keluarga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dan Tingkat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Depresi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dengan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Kualitas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Hidup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Lansia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di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Kelurahan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Pacciongang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UIN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Alauddin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Makassar.</a:t>
            </a:r>
          </a:p>
          <a:p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Weiss, L. A.,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Westerhof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G. J., &amp; </a:t>
            </a:r>
            <a:r>
              <a:rPr lang="en-US" sz="1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Bohlmeijer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E. T. (2016). Can We Increase Psychological Well-being? The Effects of Interventions on Psychological Well-being: A Meta-analysis of Randomized Controlled Trials. </a:t>
            </a:r>
            <a:r>
              <a:rPr lang="en-US" sz="1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PloS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One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r>
              <a:rPr lang="en-US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(6), e0158092.</a:t>
            </a:r>
          </a:p>
          <a:p>
            <a:endParaRPr lang="en-ID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823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4E01D-6AFB-2440-42C8-52A8347CEA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7B632-63DB-465A-77E5-399EACC30F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Winefield</a:t>
            </a:r>
            <a:r>
              <a:rPr lang="en-US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H. R., Gill, T. K., Taylor, A. W., &amp; Pilkington, R. M. (2012). Psychological Well-being and Psychological Distress: is it Necessary to Measure Both? </a:t>
            </a:r>
            <a:r>
              <a:rPr lang="en-US" sz="2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Psychology of Well-Being: Theory, Research and Practice</a:t>
            </a:r>
            <a:r>
              <a:rPr lang="en-US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(1), 3. https://doi.org/10.1186/2211-1522-2-3</a:t>
            </a:r>
            <a:endParaRPr lang="en-ID" sz="28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2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Zulfitri</a:t>
            </a:r>
            <a:r>
              <a:rPr lang="en-US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R., &amp; </a:t>
            </a:r>
            <a:r>
              <a:rPr lang="en-US" sz="28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Sabrian</a:t>
            </a:r>
            <a:r>
              <a:rPr lang="en-US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F. (2019). Sociodemographic characteristics and psychosocial wellbeing of elderly with chronic illnesses who live with family at home. </a:t>
            </a:r>
            <a:r>
              <a:rPr lang="en-US" sz="2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Enfermeria</a:t>
            </a:r>
            <a:r>
              <a:rPr lang="en-US" sz="2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</a:t>
            </a:r>
            <a:r>
              <a:rPr lang="en-US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2800" i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29</a:t>
            </a:r>
            <a:r>
              <a:rPr lang="en-US" sz="2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34–37.</a:t>
            </a:r>
            <a:endParaRPr lang="en-ID" sz="28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D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418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104f7abbb21_0_30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Pendahuluan</a:t>
            </a:r>
            <a:endParaRPr/>
          </a:p>
        </p:txBody>
      </p:sp>
      <p:sp>
        <p:nvSpPr>
          <p:cNvPr id="47" name="Google Shape;47;g104f7abbb21_0_30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85800" indent="-457200" algn="just">
              <a:buFont typeface="Arial" panose="020B0604020202020204" pitchFamily="34" charset="0"/>
              <a:buChar char="•"/>
            </a:pP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Individu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Lansia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merupakan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salah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satu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kelompok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individu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yang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rawan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terkena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masalah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kesehatan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mental yang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disebabkan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oleh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menurunnya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kesehatan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fisik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, juga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dikarenakan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perasaan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cemas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,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depresi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, dan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tidak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terlalu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dilibatkan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lagi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dalam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lingkungan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sekitarnya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(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Moeini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et al, 2018)</a:t>
            </a:r>
          </a:p>
          <a:p>
            <a:pPr marL="685800" indent="-4572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Hal ini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diperkuat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dengan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beberapa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data penelitian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terdahulu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yang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secara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statistic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menunjukkan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,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lansia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mengalami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masalah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kesehatan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mental (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Kaunang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et al, 2019;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Annisa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et al, 2019;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Ningsih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&amp;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Setyowati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, 2020)</a:t>
            </a:r>
          </a:p>
          <a:p>
            <a:pPr marL="685800" indent="-4572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Hal ini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menimbulkan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pertanyaan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,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bagaimanakah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keadaan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kesejahteraan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atau </a:t>
            </a:r>
            <a:r>
              <a:rPr lang="en-US" sz="2400" i="1" dirty="0">
                <a:latin typeface="Century Gothic" panose="020B0502020202020204" pitchFamily="34" charset="0"/>
                <a:ea typeface="Calibri" panose="020F0502020204030204" pitchFamily="34" charset="0"/>
              </a:rPr>
              <a:t>well-being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dari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lansia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,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sebagaimana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kesehatan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mental dan </a:t>
            </a:r>
            <a:r>
              <a:rPr lang="en-US" sz="2400" i="1" dirty="0">
                <a:latin typeface="Century Gothic" panose="020B0502020202020204" pitchFamily="34" charset="0"/>
                <a:ea typeface="Calibri" panose="020F0502020204030204" pitchFamily="34" charset="0"/>
              </a:rPr>
              <a:t>well-being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saling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berkaitan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(</a:t>
            </a:r>
            <a:r>
              <a:rPr lang="en-US" sz="2400" dirty="0" err="1">
                <a:latin typeface="Century Gothic" panose="020B0502020202020204" pitchFamily="34" charset="0"/>
                <a:ea typeface="Calibri" panose="020F0502020204030204" pitchFamily="34" charset="0"/>
              </a:rPr>
              <a:t>Winefield</a:t>
            </a:r>
            <a:r>
              <a:rPr lang="en-US" sz="2400" dirty="0">
                <a:latin typeface="Century Gothic" panose="020B0502020202020204" pitchFamily="34" charset="0"/>
                <a:ea typeface="Calibri" panose="020F0502020204030204" pitchFamily="34" charset="0"/>
              </a:rPr>
              <a:t> et al, 2012)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93505-622C-12D8-E9D2-E6C3D6B2C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05797-6AED-B45A-33AC-ED30480255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Peneliti</a:t>
            </a:r>
            <a:r>
              <a:rPr lang="en-US" sz="2400" dirty="0"/>
              <a:t> juga </a:t>
            </a: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wawancara</a:t>
            </a:r>
            <a:r>
              <a:rPr lang="en-US" sz="2400" dirty="0"/>
              <a:t> </a:t>
            </a:r>
            <a:r>
              <a:rPr lang="en-US" sz="2400" dirty="0" err="1"/>
              <a:t>awal</a:t>
            </a:r>
            <a:r>
              <a:rPr lang="en-US" sz="2400" dirty="0"/>
              <a:t> dengan </a:t>
            </a:r>
            <a:r>
              <a:rPr lang="en-US" sz="2400" dirty="0" err="1"/>
              <a:t>beberapa</a:t>
            </a:r>
            <a:r>
              <a:rPr lang="en-US" sz="2400" dirty="0"/>
              <a:t> </a:t>
            </a:r>
            <a:r>
              <a:rPr lang="en-US" sz="2400" i="1" dirty="0"/>
              <a:t>2 </a:t>
            </a:r>
            <a:r>
              <a:rPr lang="en-US" sz="2400" dirty="0" err="1"/>
              <a:t>subjek</a:t>
            </a:r>
            <a:r>
              <a:rPr lang="en-US" sz="2400" dirty="0"/>
              <a:t> </a:t>
            </a:r>
            <a:r>
              <a:rPr lang="en-US" sz="2400" dirty="0" err="1"/>
              <a:t>lansia</a:t>
            </a:r>
            <a:r>
              <a:rPr lang="en-US" sz="2400" dirty="0"/>
              <a:t> yang </a:t>
            </a:r>
            <a:r>
              <a:rPr lang="en-US" sz="2400" dirty="0" err="1"/>
              <a:t>berada</a:t>
            </a:r>
            <a:r>
              <a:rPr lang="en-US" sz="2400" dirty="0"/>
              <a:t> di </a:t>
            </a:r>
            <a:r>
              <a:rPr lang="en-US" sz="2400" dirty="0" err="1"/>
              <a:t>desa</a:t>
            </a:r>
            <a:r>
              <a:rPr lang="en-US" sz="2400" dirty="0"/>
              <a:t> </a:t>
            </a:r>
            <a:r>
              <a:rPr lang="en-US" sz="2400" dirty="0" err="1"/>
              <a:t>Kejambi</a:t>
            </a:r>
            <a:r>
              <a:rPr lang="en-US" sz="2400" dirty="0"/>
              <a:t>, </a:t>
            </a:r>
            <a:r>
              <a:rPr lang="en-US" sz="2400" dirty="0" err="1"/>
              <a:t>dimana</a:t>
            </a:r>
            <a:r>
              <a:rPr lang="en-US" sz="2400" dirty="0"/>
              <a:t> </a:t>
            </a:r>
            <a:r>
              <a:rPr lang="en-US" sz="2400" dirty="0" err="1"/>
              <a:t>permasalahan</a:t>
            </a:r>
            <a:r>
              <a:rPr lang="en-US" sz="2400" dirty="0"/>
              <a:t> yang </a:t>
            </a:r>
            <a:r>
              <a:rPr lang="en-US" sz="2400" dirty="0" err="1"/>
              <a:t>muncul</a:t>
            </a:r>
            <a:r>
              <a:rPr lang="en-US" sz="2400" dirty="0"/>
              <a:t> </a:t>
            </a:r>
            <a:r>
              <a:rPr lang="en-US" sz="2400" dirty="0" err="1"/>
              <a:t>berkaitan</a:t>
            </a:r>
            <a:r>
              <a:rPr lang="en-US" sz="2400" dirty="0"/>
              <a:t> dengan </a:t>
            </a:r>
            <a:r>
              <a:rPr lang="en-US" sz="2400" dirty="0" err="1"/>
              <a:t>relasi</a:t>
            </a:r>
            <a:r>
              <a:rPr lang="en-US" sz="2400" dirty="0"/>
              <a:t> dan </a:t>
            </a:r>
            <a:r>
              <a:rPr lang="en-US" sz="2400" dirty="0" err="1"/>
              <a:t>komunikasi</a:t>
            </a:r>
            <a:r>
              <a:rPr lang="en-US" sz="2400" dirty="0"/>
              <a:t> dengan orang-orang </a:t>
            </a:r>
            <a:r>
              <a:rPr lang="en-US" sz="2400" dirty="0" err="1"/>
              <a:t>sekitar</a:t>
            </a:r>
            <a:r>
              <a:rPr lang="en-US" sz="2400" dirty="0"/>
              <a:t> yang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teori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berdampak</a:t>
            </a:r>
            <a:r>
              <a:rPr lang="en-US" sz="2400" dirty="0"/>
              <a:t> pada </a:t>
            </a:r>
            <a:r>
              <a:rPr lang="en-US" sz="2400" dirty="0" err="1"/>
              <a:t>keadaan</a:t>
            </a:r>
            <a:r>
              <a:rPr lang="en-US" sz="2400" dirty="0"/>
              <a:t> </a:t>
            </a:r>
            <a:r>
              <a:rPr lang="en-US" sz="2400" i="1" dirty="0"/>
              <a:t>well-</a:t>
            </a:r>
            <a:r>
              <a:rPr lang="en-US" sz="2400" i="1" dirty="0" err="1"/>
              <a:t>beingnya</a:t>
            </a:r>
            <a:endParaRPr lang="en-US" sz="2400" i="1" dirty="0"/>
          </a:p>
          <a:p>
            <a:r>
              <a:rPr lang="en-US" sz="2400" dirty="0" err="1"/>
              <a:t>Kesejahteraan</a:t>
            </a:r>
            <a:r>
              <a:rPr lang="en-US" sz="2400" dirty="0"/>
              <a:t> </a:t>
            </a:r>
            <a:r>
              <a:rPr lang="en-US" sz="2400" dirty="0" err="1"/>
              <a:t>Psikologis</a:t>
            </a:r>
            <a:r>
              <a:rPr lang="en-US" sz="2400" dirty="0"/>
              <a:t> atau </a:t>
            </a:r>
            <a:r>
              <a:rPr lang="en-US" sz="2400" i="1" dirty="0"/>
              <a:t>psychological well-being</a:t>
            </a:r>
            <a:r>
              <a:rPr lang="en-US" sz="2400" dirty="0"/>
              <a:t> </a:t>
            </a:r>
            <a:r>
              <a:rPr lang="en-US" sz="2400" dirty="0" err="1"/>
              <a:t>merupakan</a:t>
            </a:r>
            <a:r>
              <a:rPr lang="en-US" sz="2400" dirty="0"/>
              <a:t> </a:t>
            </a:r>
            <a:r>
              <a:rPr lang="en-US" sz="2400" dirty="0" err="1"/>
              <a:t>keadaan</a:t>
            </a:r>
            <a:r>
              <a:rPr lang="en-US" sz="2400" dirty="0"/>
              <a:t> </a:t>
            </a:r>
            <a:r>
              <a:rPr lang="en-US" sz="2400" dirty="0" err="1"/>
              <a:t>positif</a:t>
            </a:r>
            <a:r>
              <a:rPr lang="en-US" sz="2400" dirty="0"/>
              <a:t> </a:t>
            </a:r>
            <a:r>
              <a:rPr lang="en-US" sz="2400" dirty="0" err="1"/>
              <a:t>seseorang</a:t>
            </a:r>
            <a:r>
              <a:rPr lang="en-US" sz="2400" dirty="0"/>
              <a:t> yang </a:t>
            </a:r>
            <a:r>
              <a:rPr lang="en-US" sz="2400" dirty="0" err="1"/>
              <a:t>ditinjau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beberapa</a:t>
            </a:r>
            <a:r>
              <a:rPr lang="en-US" sz="2400" dirty="0"/>
              <a:t> aspek, </a:t>
            </a:r>
            <a:r>
              <a:rPr lang="en-US" sz="2400" dirty="0" err="1"/>
              <a:t>Ryff</a:t>
            </a:r>
            <a:r>
              <a:rPr lang="en-US" sz="2400" dirty="0"/>
              <a:t> </a:t>
            </a:r>
            <a:r>
              <a:rPr lang="en-US" sz="2400" dirty="0" err="1"/>
              <a:t>menjelaskan</a:t>
            </a:r>
            <a:r>
              <a:rPr lang="en-US" sz="2400" dirty="0"/>
              <a:t> aspek-aspek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diantaranya</a:t>
            </a:r>
            <a:r>
              <a:rPr lang="en-US" sz="2400" dirty="0"/>
              <a:t> 1.) </a:t>
            </a:r>
            <a:r>
              <a:rPr lang="en-US" sz="2400" dirty="0" err="1"/>
              <a:t>Penerimaan</a:t>
            </a:r>
            <a:r>
              <a:rPr lang="en-US" sz="2400" dirty="0"/>
              <a:t> Diri, </a:t>
            </a:r>
            <a:r>
              <a:rPr lang="en-US" sz="2400" dirty="0" err="1"/>
              <a:t>Perbaikan</a:t>
            </a:r>
            <a:r>
              <a:rPr lang="en-US" sz="2400" dirty="0"/>
              <a:t> dan </a:t>
            </a:r>
            <a:r>
              <a:rPr lang="en-US" sz="2400" dirty="0" err="1"/>
              <a:t>Pengembangan</a:t>
            </a:r>
            <a:r>
              <a:rPr lang="en-US" sz="2400" dirty="0"/>
              <a:t> Diri, 2.) </a:t>
            </a:r>
            <a:r>
              <a:rPr lang="en-US" sz="2400" dirty="0" err="1"/>
              <a:t>Relasi</a:t>
            </a:r>
            <a:r>
              <a:rPr lang="en-US" sz="2400" dirty="0"/>
              <a:t> </a:t>
            </a:r>
            <a:r>
              <a:rPr lang="en-US" sz="2400" dirty="0" err="1"/>
              <a:t>Positif</a:t>
            </a:r>
            <a:r>
              <a:rPr lang="en-US" sz="2400" dirty="0"/>
              <a:t> dengan orang lain, 3.)</a:t>
            </a:r>
            <a:r>
              <a:rPr lang="en-US" sz="2400" dirty="0" err="1"/>
              <a:t>Otonomi</a:t>
            </a:r>
            <a:r>
              <a:rPr lang="en-US" sz="2400" dirty="0"/>
              <a:t>, 4.)</a:t>
            </a:r>
            <a:r>
              <a:rPr lang="en-US" sz="2400" dirty="0" err="1"/>
              <a:t>Penguasaan</a:t>
            </a:r>
            <a:r>
              <a:rPr lang="en-US" sz="2400" dirty="0"/>
              <a:t> </a:t>
            </a:r>
            <a:r>
              <a:rPr lang="en-US" sz="2400" dirty="0" err="1"/>
              <a:t>Lingkungan</a:t>
            </a:r>
            <a:r>
              <a:rPr lang="en-US" sz="2400" dirty="0"/>
              <a:t>, 5.) </a:t>
            </a:r>
            <a:r>
              <a:rPr lang="en-US" sz="2400" dirty="0" err="1"/>
              <a:t>Tujuan</a:t>
            </a:r>
            <a:r>
              <a:rPr lang="en-US" sz="2400" dirty="0"/>
              <a:t> </a:t>
            </a:r>
            <a:r>
              <a:rPr lang="en-US" sz="2400" dirty="0" err="1"/>
              <a:t>Hidup</a:t>
            </a:r>
            <a:r>
              <a:rPr lang="en-US" sz="2400" dirty="0"/>
              <a:t>, dan 6.) </a:t>
            </a:r>
            <a:r>
              <a:rPr lang="en-US" sz="2400" dirty="0" err="1"/>
              <a:t>Perkembangan</a:t>
            </a:r>
            <a:r>
              <a:rPr lang="en-US" sz="2400" dirty="0"/>
              <a:t> </a:t>
            </a:r>
            <a:r>
              <a:rPr lang="en-US" sz="2400" dirty="0" err="1"/>
              <a:t>Pribadi</a:t>
            </a:r>
            <a:r>
              <a:rPr lang="en-US" sz="2400" dirty="0"/>
              <a:t> (</a:t>
            </a:r>
            <a:r>
              <a:rPr lang="en-US" sz="2400" dirty="0" err="1"/>
              <a:t>Rosdiana</a:t>
            </a:r>
            <a:r>
              <a:rPr lang="en-US" sz="2400" dirty="0"/>
              <a:t> et al, 2022)</a:t>
            </a:r>
            <a:endParaRPr lang="en-ID" sz="2400" dirty="0"/>
          </a:p>
        </p:txBody>
      </p:sp>
    </p:spTree>
    <p:extLst>
      <p:ext uri="{BB962C8B-B14F-4D97-AF65-F5344CB8AC3E}">
        <p14:creationId xmlns:p14="http://schemas.microsoft.com/office/powerpoint/2010/main" val="2485430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F682E-0A80-7721-0CCD-103417881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DEDD32-DFA2-9682-2DF4-7ED341CE96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Individu</a:t>
            </a:r>
            <a:r>
              <a:rPr lang="en-US" dirty="0"/>
              <a:t> dengan </a:t>
            </a:r>
            <a:r>
              <a:rPr lang="en-US" i="1" dirty="0"/>
              <a:t>psychological well-being</a:t>
            </a:r>
            <a:r>
              <a:rPr lang="en-US" dirty="0"/>
              <a:t> yang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berdampak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diantaranya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terjaga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gangguan</a:t>
            </a:r>
            <a:r>
              <a:rPr lang="en-US" dirty="0"/>
              <a:t> mental, </a:t>
            </a:r>
            <a:r>
              <a:rPr lang="en-US" dirty="0" err="1"/>
              <a:t>terhindar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Alzheimer, dan juga </a:t>
            </a:r>
            <a:r>
              <a:rPr lang="en-US" dirty="0" err="1"/>
              <a:t>umur</a:t>
            </a:r>
            <a:r>
              <a:rPr lang="en-US" dirty="0"/>
              <a:t> yang </a:t>
            </a:r>
            <a:r>
              <a:rPr lang="en-US" dirty="0" err="1"/>
              <a:t>panjang</a:t>
            </a:r>
            <a:r>
              <a:rPr lang="en-US" dirty="0"/>
              <a:t> (Weiss et al, 2016)</a:t>
            </a:r>
          </a:p>
          <a:p>
            <a:r>
              <a:rPr lang="en-US" dirty="0" err="1"/>
              <a:t>Interaksi</a:t>
            </a:r>
            <a:r>
              <a:rPr lang="en-US" dirty="0"/>
              <a:t> dan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</a:t>
            </a:r>
            <a:r>
              <a:rPr lang="en-US" dirty="0" err="1"/>
              <a:t>diindikasikan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berdampak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fisik</a:t>
            </a:r>
            <a:r>
              <a:rPr lang="en-US" dirty="0"/>
              <a:t> dan </a:t>
            </a:r>
            <a:r>
              <a:rPr lang="en-US" dirty="0" err="1"/>
              <a:t>emosional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orang </a:t>
            </a:r>
            <a:r>
              <a:rPr lang="en-US" dirty="0" err="1"/>
              <a:t>lansia</a:t>
            </a:r>
            <a:r>
              <a:rPr lang="en-US" dirty="0"/>
              <a:t> (</a:t>
            </a:r>
            <a:r>
              <a:rPr lang="en-US" dirty="0" err="1"/>
              <a:t>Zulfitri</a:t>
            </a:r>
            <a:r>
              <a:rPr lang="en-US" dirty="0"/>
              <a:t> &amp; </a:t>
            </a:r>
            <a:r>
              <a:rPr lang="en-US" dirty="0" err="1"/>
              <a:t>Sabrian</a:t>
            </a:r>
            <a:r>
              <a:rPr lang="en-US" dirty="0"/>
              <a:t>, 2019),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dikatakan</a:t>
            </a:r>
            <a:r>
              <a:rPr lang="en-US" dirty="0"/>
              <a:t> </a:t>
            </a:r>
            <a:r>
              <a:rPr lang="en-US" i="1" dirty="0"/>
              <a:t>psychological well-being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dengan </a:t>
            </a:r>
            <a:r>
              <a:rPr lang="en-US" dirty="0" err="1"/>
              <a:t>dukungan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endParaRPr lang="en-US" dirty="0"/>
          </a:p>
          <a:p>
            <a:r>
              <a:rPr lang="en-US" dirty="0"/>
              <a:t>Hal ini juga </a:t>
            </a:r>
            <a:r>
              <a:rPr lang="en-US" dirty="0" err="1"/>
              <a:t>didukung</a:t>
            </a:r>
            <a:r>
              <a:rPr lang="en-US" dirty="0"/>
              <a:t> dengan </a:t>
            </a:r>
            <a:r>
              <a:rPr lang="en-US" dirty="0" err="1"/>
              <a:t>beberapa</a:t>
            </a:r>
            <a:r>
              <a:rPr lang="en-US" dirty="0"/>
              <a:t> penelitian </a:t>
            </a:r>
            <a:r>
              <a:rPr lang="en-US" dirty="0" err="1"/>
              <a:t>terdahulu</a:t>
            </a:r>
            <a:r>
              <a:rPr lang="en-US" dirty="0"/>
              <a:t> dengan </a:t>
            </a:r>
            <a:r>
              <a:rPr lang="en-US" dirty="0" err="1"/>
              <a:t>sampel</a:t>
            </a:r>
            <a:r>
              <a:rPr lang="en-US" dirty="0"/>
              <a:t> yang </a:t>
            </a:r>
            <a:r>
              <a:rPr lang="en-US" dirty="0" err="1"/>
              <a:t>berbeda</a:t>
            </a:r>
            <a:r>
              <a:rPr lang="en-US" dirty="0"/>
              <a:t> (</a:t>
            </a:r>
            <a:r>
              <a:rPr lang="en-US" dirty="0" err="1"/>
              <a:t>Kusnadi</a:t>
            </a:r>
            <a:r>
              <a:rPr lang="en-US" dirty="0"/>
              <a:t> et al, 2021; </a:t>
            </a:r>
            <a:r>
              <a:rPr lang="en-US" dirty="0" err="1"/>
              <a:t>Sihombing</a:t>
            </a:r>
            <a:r>
              <a:rPr lang="en-US" dirty="0"/>
              <a:t>, 2017) </a:t>
            </a:r>
            <a:r>
              <a:rPr lang="en-US" dirty="0" err="1"/>
              <a:t>namun</a:t>
            </a:r>
            <a:r>
              <a:rPr lang="en-US" dirty="0"/>
              <a:t>, penelitian yang </a:t>
            </a:r>
            <a:r>
              <a:rPr lang="en-US" dirty="0" err="1"/>
              <a:t>membahas</a:t>
            </a:r>
            <a:r>
              <a:rPr lang="en-US" dirty="0"/>
              <a:t> </a:t>
            </a:r>
            <a:r>
              <a:rPr lang="en-US" dirty="0" err="1"/>
              <a:t>fenomena</a:t>
            </a:r>
            <a:r>
              <a:rPr lang="en-US" dirty="0"/>
              <a:t> ini dengan </a:t>
            </a:r>
            <a:r>
              <a:rPr lang="en-US" dirty="0" err="1"/>
              <a:t>sampel</a:t>
            </a:r>
            <a:r>
              <a:rPr lang="en-US" dirty="0"/>
              <a:t> </a:t>
            </a:r>
            <a:r>
              <a:rPr lang="en-US" dirty="0" err="1"/>
              <a:t>lansia</a:t>
            </a:r>
            <a:r>
              <a:rPr lang="en-US" dirty="0"/>
              <a:t>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cukup</a:t>
            </a:r>
            <a:r>
              <a:rPr lang="en-US" dirty="0"/>
              <a:t> </a:t>
            </a:r>
            <a:r>
              <a:rPr lang="en-US" dirty="0" err="1"/>
              <a:t>jarang</a:t>
            </a:r>
            <a:r>
              <a:rPr lang="en-US" dirty="0"/>
              <a:t> </a:t>
            </a:r>
            <a:r>
              <a:rPr lang="en-US" dirty="0" err="1"/>
              <a:t>ditemukan</a:t>
            </a:r>
            <a:endParaRPr lang="en-US" dirty="0"/>
          </a:p>
          <a:p>
            <a:r>
              <a:rPr lang="en-US" dirty="0" err="1"/>
              <a:t>Bedasarkan</a:t>
            </a:r>
            <a:r>
              <a:rPr lang="en-US" dirty="0"/>
              <a:t> </a:t>
            </a:r>
            <a:r>
              <a:rPr lang="en-US" dirty="0" err="1"/>
              <a:t>pemaparan</a:t>
            </a:r>
            <a:r>
              <a:rPr lang="en-US" dirty="0"/>
              <a:t> </a:t>
            </a:r>
            <a:r>
              <a:rPr lang="en-US" dirty="0" err="1"/>
              <a:t>fenomena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/>
              <a:t>peneliti</a:t>
            </a:r>
            <a:r>
              <a:rPr lang="en-US" dirty="0"/>
              <a:t> </a:t>
            </a:r>
            <a:r>
              <a:rPr lang="en-US" dirty="0" err="1"/>
              <a:t>ingin</a:t>
            </a:r>
            <a:r>
              <a:rPr lang="en-US" dirty="0"/>
              <a:t> </a:t>
            </a:r>
            <a:r>
              <a:rPr lang="en-US" dirty="0" err="1"/>
              <a:t>mengkaji</a:t>
            </a:r>
            <a:r>
              <a:rPr lang="en-US" dirty="0"/>
              <a:t> </a:t>
            </a:r>
            <a:r>
              <a:rPr lang="en-US" dirty="0" err="1"/>
              <a:t>keterkaitan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dukungan</a:t>
            </a:r>
            <a:r>
              <a:rPr lang="en-US" dirty="0"/>
              <a:t> </a:t>
            </a:r>
            <a:r>
              <a:rPr lang="en-US" dirty="0" err="1"/>
              <a:t>keluarga</a:t>
            </a:r>
            <a:r>
              <a:rPr lang="en-US" dirty="0"/>
              <a:t> dan </a:t>
            </a:r>
            <a:r>
              <a:rPr lang="en-US" i="1" dirty="0"/>
              <a:t>psychological well-being</a:t>
            </a:r>
            <a:r>
              <a:rPr lang="en-US" dirty="0"/>
              <a:t> 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37348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g104f7abbb21_0_297"/>
          <p:cNvSpPr txBox="1">
            <a:spLocks noGrp="1"/>
          </p:cNvSpPr>
          <p:nvPr>
            <p:ph type="title"/>
          </p:nvPr>
        </p:nvSpPr>
        <p:spPr>
          <a:xfrm>
            <a:off x="166758" y="67616"/>
            <a:ext cx="11830800" cy="1042200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en-US" dirty="0" err="1"/>
              <a:t>Pertanyaan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(</a:t>
            </a:r>
            <a:r>
              <a:rPr lang="en-US" dirty="0" err="1"/>
              <a:t>Rumusan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2" name="Google Shape;47;g104f7abbb21_0_309">
            <a:extLst>
              <a:ext uri="{FF2B5EF4-FFF2-40B4-BE49-F238E27FC236}">
                <a16:creationId xmlns:a16="http://schemas.microsoft.com/office/drawing/2014/main" id="{D9775A51-9252-92F9-D7BC-33D2EB9A8D2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3600" dirty="0">
              <a:latin typeface="Century Gothic" panose="020B0502020202020204" pitchFamily="34" charset="0"/>
            </a:endParaRPr>
          </a:p>
          <a:p>
            <a:pPr marL="22860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3600" dirty="0" err="1">
                <a:latin typeface="Century Gothic" panose="020B0502020202020204" pitchFamily="34" charset="0"/>
              </a:rPr>
              <a:t>Apakah</a:t>
            </a:r>
            <a:r>
              <a:rPr lang="en-US" sz="3600" dirty="0">
                <a:latin typeface="Century Gothic" panose="020B0502020202020204" pitchFamily="34" charset="0"/>
              </a:rPr>
              <a:t> </a:t>
            </a:r>
            <a:r>
              <a:rPr lang="en-US" sz="3600" dirty="0" err="1">
                <a:latin typeface="Century Gothic" panose="020B0502020202020204" pitchFamily="34" charset="0"/>
              </a:rPr>
              <a:t>ada</a:t>
            </a:r>
            <a:r>
              <a:rPr lang="en-US" sz="3600" dirty="0">
                <a:latin typeface="Century Gothic" panose="020B0502020202020204" pitchFamily="34" charset="0"/>
              </a:rPr>
              <a:t> </a:t>
            </a:r>
            <a:r>
              <a:rPr lang="en-US" sz="3600" dirty="0" err="1">
                <a:latin typeface="Century Gothic" panose="020B0502020202020204" pitchFamily="34" charset="0"/>
              </a:rPr>
              <a:t>hubungan</a:t>
            </a:r>
            <a:r>
              <a:rPr lang="en-US" sz="3600" dirty="0">
                <a:latin typeface="Century Gothic" panose="020B0502020202020204" pitchFamily="34" charset="0"/>
              </a:rPr>
              <a:t> </a:t>
            </a:r>
            <a:r>
              <a:rPr lang="en-US" sz="3600" dirty="0" err="1">
                <a:latin typeface="Century Gothic" panose="020B0502020202020204" pitchFamily="34" charset="0"/>
              </a:rPr>
              <a:t>antara</a:t>
            </a:r>
            <a:r>
              <a:rPr lang="en-US" sz="3600" dirty="0">
                <a:latin typeface="Century Gothic" panose="020B0502020202020204" pitchFamily="34" charset="0"/>
              </a:rPr>
              <a:t> </a:t>
            </a:r>
            <a:r>
              <a:rPr lang="en-US" sz="3600" dirty="0" err="1">
                <a:latin typeface="Century Gothic" panose="020B0502020202020204" pitchFamily="34" charset="0"/>
              </a:rPr>
              <a:t>Dukungan</a:t>
            </a:r>
            <a:r>
              <a:rPr lang="en-US" sz="3600" dirty="0">
                <a:latin typeface="Century Gothic" panose="020B0502020202020204" pitchFamily="34" charset="0"/>
              </a:rPr>
              <a:t> </a:t>
            </a:r>
            <a:r>
              <a:rPr lang="en-US" sz="3600" dirty="0" err="1">
                <a:latin typeface="Century Gothic" panose="020B0502020202020204" pitchFamily="34" charset="0"/>
              </a:rPr>
              <a:t>Keluarga</a:t>
            </a:r>
            <a:r>
              <a:rPr lang="en-US" sz="3600" dirty="0">
                <a:latin typeface="Century Gothic" panose="020B0502020202020204" pitchFamily="34" charset="0"/>
              </a:rPr>
              <a:t> dengan </a:t>
            </a:r>
            <a:r>
              <a:rPr lang="en-US" sz="3600" i="1" dirty="0">
                <a:latin typeface="Century Gothic" panose="020B0502020202020204" pitchFamily="34" charset="0"/>
              </a:rPr>
              <a:t>Psychological Well-being</a:t>
            </a:r>
            <a:r>
              <a:rPr lang="en-US" sz="3600" dirty="0">
                <a:latin typeface="Century Gothic" panose="020B0502020202020204" pitchFamily="34" charset="0"/>
              </a:rPr>
              <a:t> pada </a:t>
            </a:r>
            <a:r>
              <a:rPr lang="en-US" sz="3600" dirty="0" err="1">
                <a:latin typeface="Century Gothic" panose="020B0502020202020204" pitchFamily="34" charset="0"/>
              </a:rPr>
              <a:t>siswa</a:t>
            </a:r>
            <a:r>
              <a:rPr lang="en-US" sz="3600" dirty="0">
                <a:latin typeface="Century Gothic" panose="020B0502020202020204" pitchFamily="34" charset="0"/>
              </a:rPr>
              <a:t> </a:t>
            </a:r>
            <a:r>
              <a:rPr lang="en-US" sz="3600" dirty="0" err="1">
                <a:latin typeface="Century Gothic" panose="020B0502020202020204" pitchFamily="34" charset="0"/>
              </a:rPr>
              <a:t>lansia</a:t>
            </a:r>
            <a:r>
              <a:rPr lang="en-US" sz="3600" dirty="0">
                <a:latin typeface="Century Gothic" panose="020B0502020202020204" pitchFamily="34" charset="0"/>
              </a:rPr>
              <a:t> di </a:t>
            </a:r>
            <a:r>
              <a:rPr lang="en-US" sz="3600" dirty="0" err="1">
                <a:latin typeface="Century Gothic" panose="020B0502020202020204" pitchFamily="34" charset="0"/>
              </a:rPr>
              <a:t>desa</a:t>
            </a:r>
            <a:r>
              <a:rPr lang="en-US" sz="3600" dirty="0">
                <a:latin typeface="Century Gothic" panose="020B0502020202020204" pitchFamily="34" charset="0"/>
              </a:rPr>
              <a:t> </a:t>
            </a:r>
            <a:r>
              <a:rPr lang="en-US" sz="3600" dirty="0" err="1">
                <a:latin typeface="Century Gothic" panose="020B0502020202020204" pitchFamily="34" charset="0"/>
              </a:rPr>
              <a:t>Kejambi</a:t>
            </a:r>
            <a:r>
              <a:rPr lang="en-US" sz="3600" dirty="0">
                <a:latin typeface="Century Gothic" panose="020B0502020202020204" pitchFamily="34" charset="0"/>
              </a:rPr>
              <a:t>?</a:t>
            </a:r>
            <a:endParaRPr sz="36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7abbb21_0_303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 dirty="0" err="1"/>
              <a:t>Metode</a:t>
            </a:r>
            <a:endParaRPr dirty="0"/>
          </a:p>
        </p:txBody>
      </p: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E3E90229-B9A2-BFCF-7F58-5A8AB146D7A7}"/>
              </a:ext>
            </a:extLst>
          </p:cNvPr>
          <p:cNvSpPr/>
          <p:nvPr/>
        </p:nvSpPr>
        <p:spPr>
          <a:xfrm>
            <a:off x="594360" y="1348740"/>
            <a:ext cx="3166110" cy="2950844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>
                <a:latin typeface="Century Gothic" panose="020B0502020202020204" pitchFamily="34" charset="0"/>
              </a:rPr>
              <a:t>Metode</a:t>
            </a:r>
            <a:r>
              <a:rPr lang="en-US" sz="3200" dirty="0">
                <a:latin typeface="Century Gothic" panose="020B0502020202020204" pitchFamily="34" charset="0"/>
              </a:rPr>
              <a:t> Penelitian:</a:t>
            </a:r>
          </a:p>
          <a:p>
            <a:pPr algn="ctr"/>
            <a:r>
              <a:rPr lang="en-US" sz="3200" dirty="0" err="1">
                <a:latin typeface="Century Gothic" panose="020B0502020202020204" pitchFamily="34" charset="0"/>
              </a:rPr>
              <a:t>Kuantitatif</a:t>
            </a:r>
            <a:r>
              <a:rPr lang="en-US" sz="3200" dirty="0">
                <a:latin typeface="Century Gothic" panose="020B0502020202020204" pitchFamily="34" charset="0"/>
              </a:rPr>
              <a:t> </a:t>
            </a:r>
            <a:r>
              <a:rPr lang="en-US" sz="3200" dirty="0" err="1">
                <a:latin typeface="Century Gothic" panose="020B0502020202020204" pitchFamily="34" charset="0"/>
              </a:rPr>
              <a:t>Korelasional</a:t>
            </a:r>
            <a:endParaRPr lang="en-ID" sz="3200" dirty="0">
              <a:latin typeface="Century Gothic" panose="020B0502020202020204" pitchFamily="34" charset="0"/>
            </a:endParaRP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E423BFFF-58B8-38D0-21FE-F8F6842DBDF9}"/>
              </a:ext>
            </a:extLst>
          </p:cNvPr>
          <p:cNvSpPr/>
          <p:nvPr/>
        </p:nvSpPr>
        <p:spPr>
          <a:xfrm>
            <a:off x="4512944" y="2352674"/>
            <a:ext cx="3373755" cy="2950845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err="1">
                <a:latin typeface="Century Gothic" panose="020B0502020202020204" pitchFamily="34" charset="0"/>
              </a:rPr>
              <a:t>Populasi</a:t>
            </a:r>
            <a:r>
              <a:rPr lang="en-US" sz="1800" dirty="0">
                <a:latin typeface="Century Gothic" panose="020B0502020202020204" pitchFamily="34" charset="0"/>
              </a:rPr>
              <a:t> Penelitian:</a:t>
            </a:r>
          </a:p>
          <a:p>
            <a:pPr algn="ctr"/>
            <a:r>
              <a:rPr lang="en-US" sz="1800" dirty="0" err="1">
                <a:latin typeface="Century Gothic" panose="020B0502020202020204" pitchFamily="34" charset="0"/>
              </a:rPr>
              <a:t>Lansia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desa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Kesambi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sebanyak</a:t>
            </a:r>
            <a:r>
              <a:rPr lang="en-US" sz="1800" dirty="0">
                <a:latin typeface="Century Gothic" panose="020B0502020202020204" pitchFamily="34" charset="0"/>
              </a:rPr>
              <a:t> 56 </a:t>
            </a:r>
            <a:r>
              <a:rPr lang="en-US" sz="1800" dirty="0" err="1">
                <a:latin typeface="Century Gothic" panose="020B0502020202020204" pitchFamily="34" charset="0"/>
              </a:rPr>
              <a:t>Lansia</a:t>
            </a:r>
            <a:endParaRPr lang="en-US" sz="1800" dirty="0">
              <a:latin typeface="Century Gothic" panose="020B0502020202020204" pitchFamily="34" charset="0"/>
            </a:endParaRPr>
          </a:p>
          <a:p>
            <a:pPr algn="ctr"/>
            <a:endParaRPr lang="en-US" sz="1800" dirty="0">
              <a:latin typeface="Century Gothic" panose="020B0502020202020204" pitchFamily="34" charset="0"/>
            </a:endParaRPr>
          </a:p>
          <a:p>
            <a:pPr algn="ctr"/>
            <a:r>
              <a:rPr lang="en-US" sz="1800" dirty="0" err="1">
                <a:latin typeface="Century Gothic" panose="020B0502020202020204" pitchFamily="34" charset="0"/>
              </a:rPr>
              <a:t>Jumlah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Sampel</a:t>
            </a:r>
            <a:r>
              <a:rPr lang="en-US" sz="1800" dirty="0">
                <a:latin typeface="Century Gothic" panose="020B0502020202020204" pitchFamily="34" charset="0"/>
              </a:rPr>
              <a:t>:</a:t>
            </a:r>
          </a:p>
          <a:p>
            <a:pPr algn="ctr"/>
            <a:r>
              <a:rPr lang="en-US" sz="1800" dirty="0" err="1">
                <a:latin typeface="Century Gothic" panose="020B0502020202020204" pitchFamily="34" charset="0"/>
              </a:rPr>
              <a:t>Ditentukan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menggunakan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sampel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jenuh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sehingga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jumlah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sampel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sebanyak</a:t>
            </a:r>
            <a:r>
              <a:rPr lang="en-US" sz="1800" dirty="0">
                <a:latin typeface="Century Gothic" panose="020B0502020202020204" pitchFamily="34" charset="0"/>
              </a:rPr>
              <a:t> 56 </a:t>
            </a:r>
            <a:r>
              <a:rPr lang="en-US" sz="1800" dirty="0" err="1">
                <a:latin typeface="Century Gothic" panose="020B0502020202020204" pitchFamily="34" charset="0"/>
              </a:rPr>
              <a:t>lansia</a:t>
            </a:r>
            <a:endParaRPr lang="en-ID" sz="1800" dirty="0">
              <a:latin typeface="Century Gothic" panose="020B0502020202020204" pitchFamily="34" charset="0"/>
            </a:endParaRPr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BF570131-E4EF-5B14-680F-B4D92E5C228F}"/>
              </a:ext>
            </a:extLst>
          </p:cNvPr>
          <p:cNvSpPr/>
          <p:nvPr/>
        </p:nvSpPr>
        <p:spPr>
          <a:xfrm>
            <a:off x="8431532" y="1348739"/>
            <a:ext cx="3373755" cy="2950845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>
                <a:latin typeface="Century Gothic" panose="020B0502020202020204" pitchFamily="34" charset="0"/>
              </a:rPr>
              <a:t>Tehnik</a:t>
            </a:r>
            <a:r>
              <a:rPr lang="en-US" sz="3600" dirty="0">
                <a:latin typeface="Century Gothic" panose="020B0502020202020204" pitchFamily="34" charset="0"/>
              </a:rPr>
              <a:t> Sampling:</a:t>
            </a:r>
          </a:p>
          <a:p>
            <a:pPr algn="ctr"/>
            <a:r>
              <a:rPr lang="en-US" sz="3600" dirty="0">
                <a:latin typeface="Century Gothic" panose="020B0502020202020204" pitchFamily="34" charset="0"/>
              </a:rPr>
              <a:t>Accidental Sampling</a:t>
            </a:r>
            <a:endParaRPr lang="en-ID" sz="36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04f7abbb21_0_303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Metode</a:t>
            </a:r>
            <a:endParaRPr/>
          </a:p>
        </p:txBody>
      </p: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9305EF8D-2C73-E4A0-3443-F46E2D450FDD}"/>
              </a:ext>
            </a:extLst>
          </p:cNvPr>
          <p:cNvSpPr/>
          <p:nvPr/>
        </p:nvSpPr>
        <p:spPr>
          <a:xfrm>
            <a:off x="4455795" y="1417320"/>
            <a:ext cx="3280410" cy="2160270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latin typeface="Century Gothic" panose="020B0502020202020204" pitchFamily="34" charset="0"/>
              </a:rPr>
              <a:t>Alat Ukur:</a:t>
            </a:r>
          </a:p>
          <a:p>
            <a:pPr algn="ctr"/>
            <a:r>
              <a:rPr lang="en-US" sz="1800" dirty="0" err="1">
                <a:latin typeface="Century Gothic" panose="020B0502020202020204" pitchFamily="34" charset="0"/>
              </a:rPr>
              <a:t>Berjenis</a:t>
            </a:r>
            <a:r>
              <a:rPr lang="en-US" sz="1800" dirty="0">
                <a:latin typeface="Century Gothic" panose="020B0502020202020204" pitchFamily="34" charset="0"/>
              </a:rPr>
              <a:t> Skala Likert yang </a:t>
            </a:r>
            <a:r>
              <a:rPr lang="en-US" sz="1800" dirty="0" err="1">
                <a:latin typeface="Century Gothic" panose="020B0502020202020204" pitchFamily="34" charset="0"/>
              </a:rPr>
              <a:t>terdiri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dari</a:t>
            </a:r>
            <a:r>
              <a:rPr lang="en-US" sz="1800" dirty="0">
                <a:latin typeface="Century Gothic" panose="020B0502020202020204" pitchFamily="34" charset="0"/>
              </a:rPr>
              <a:t> 4 </a:t>
            </a:r>
            <a:r>
              <a:rPr lang="en-US" sz="1800" dirty="0" err="1">
                <a:latin typeface="Century Gothic" panose="020B0502020202020204" pitchFamily="34" charset="0"/>
              </a:rPr>
              <a:t>Alternatif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Jawaban</a:t>
            </a:r>
            <a:endParaRPr lang="en-US" sz="1800" dirty="0">
              <a:latin typeface="Century Gothic" panose="020B0502020202020204" pitchFamily="34" charset="0"/>
            </a:endParaRPr>
          </a:p>
          <a:p>
            <a:pPr algn="ctr"/>
            <a:endParaRPr lang="en-US" sz="1800" dirty="0">
              <a:latin typeface="Century Gothic" panose="020B0502020202020204" pitchFamily="34" charset="0"/>
            </a:endParaRPr>
          </a:p>
          <a:p>
            <a:pPr algn="ctr"/>
            <a:r>
              <a:rPr lang="en-US" sz="1800" dirty="0">
                <a:latin typeface="Century Gothic" panose="020B0502020202020204" pitchFamily="34" charset="0"/>
              </a:rPr>
              <a:t>Skala </a:t>
            </a:r>
            <a:r>
              <a:rPr lang="en-US" sz="1800" dirty="0" err="1">
                <a:latin typeface="Century Gothic" panose="020B0502020202020204" pitchFamily="34" charset="0"/>
              </a:rPr>
              <a:t>mengadopsi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dari</a:t>
            </a:r>
            <a:r>
              <a:rPr lang="en-US" sz="1800" dirty="0">
                <a:latin typeface="Century Gothic" panose="020B0502020202020204" pitchFamily="34" charset="0"/>
              </a:rPr>
              <a:t> penelitian </a:t>
            </a:r>
            <a:r>
              <a:rPr lang="en-US" sz="1800" dirty="0" err="1">
                <a:latin typeface="Century Gothic" panose="020B0502020202020204" pitchFamily="34" charset="0"/>
              </a:rPr>
              <a:t>terdahulu</a:t>
            </a:r>
            <a:endParaRPr lang="en-US" sz="1800" dirty="0">
              <a:latin typeface="Century Gothic" panose="020B0502020202020204" pitchFamily="34" charset="0"/>
            </a:endParaRPr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52E75732-1185-005D-3179-E54DD3A85670}"/>
              </a:ext>
            </a:extLst>
          </p:cNvPr>
          <p:cNvSpPr/>
          <p:nvPr/>
        </p:nvSpPr>
        <p:spPr>
          <a:xfrm>
            <a:off x="7917180" y="1417320"/>
            <a:ext cx="3280410" cy="4200525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latin typeface="Century Gothic" panose="020B0502020202020204" pitchFamily="34" charset="0"/>
              </a:rPr>
              <a:t>Skala </a:t>
            </a:r>
            <a:r>
              <a:rPr lang="en-US" sz="1800" dirty="0" err="1">
                <a:latin typeface="Century Gothic" panose="020B0502020202020204" pitchFamily="34" charset="0"/>
              </a:rPr>
              <a:t>Dukungan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Keluarga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mengadopsi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dari</a:t>
            </a:r>
            <a:r>
              <a:rPr lang="en-US" sz="1800" dirty="0">
                <a:latin typeface="Century Gothic" panose="020B0502020202020204" pitchFamily="34" charset="0"/>
              </a:rPr>
              <a:t> penelitian </a:t>
            </a:r>
            <a:r>
              <a:rPr lang="en-US" sz="1800" dirty="0" err="1">
                <a:latin typeface="Century Gothic" panose="020B0502020202020204" pitchFamily="34" charset="0"/>
              </a:rPr>
              <a:t>Syam</a:t>
            </a:r>
            <a:r>
              <a:rPr lang="en-US" sz="1800" dirty="0">
                <a:latin typeface="Century Gothic" panose="020B0502020202020204" pitchFamily="34" charset="0"/>
              </a:rPr>
              <a:t> (</a:t>
            </a:r>
            <a:r>
              <a:rPr lang="en-US" sz="1800" dirty="0" err="1">
                <a:latin typeface="Century Gothic" panose="020B0502020202020204" pitchFamily="34" charset="0"/>
              </a:rPr>
              <a:t>Syam</a:t>
            </a:r>
            <a:r>
              <a:rPr lang="en-US" sz="1800" dirty="0">
                <a:latin typeface="Century Gothic" panose="020B0502020202020204" pitchFamily="34" charset="0"/>
              </a:rPr>
              <a:t>, 2022) dengan </a:t>
            </a:r>
            <a:r>
              <a:rPr lang="en-US" sz="1800" dirty="0" err="1">
                <a:latin typeface="Century Gothic" panose="020B0502020202020204" pitchFamily="34" charset="0"/>
              </a:rPr>
              <a:t>bedasarkan</a:t>
            </a:r>
            <a:r>
              <a:rPr lang="en-US" sz="1800" dirty="0">
                <a:latin typeface="Century Gothic" panose="020B0502020202020204" pitchFamily="34" charset="0"/>
              </a:rPr>
              <a:t> aspek </a:t>
            </a:r>
            <a:r>
              <a:rPr lang="en-US" sz="1800" dirty="0" err="1">
                <a:latin typeface="Century Gothic" panose="020B0502020202020204" pitchFamily="34" charset="0"/>
              </a:rPr>
              <a:t>dukungan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keluarga</a:t>
            </a:r>
            <a:r>
              <a:rPr lang="en-US" sz="1800" dirty="0">
                <a:latin typeface="Century Gothic" panose="020B0502020202020204" pitchFamily="34" charset="0"/>
              </a:rPr>
              <a:t> oleh Friedman dengan aspek </a:t>
            </a:r>
            <a:r>
              <a:rPr lang="en-US" sz="1800" dirty="0" err="1">
                <a:latin typeface="Century Gothic" panose="020B0502020202020204" pitchFamily="34" charset="0"/>
              </a:rPr>
              <a:t>diantaranya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dukungan</a:t>
            </a:r>
            <a:r>
              <a:rPr lang="en-US" sz="1800" dirty="0">
                <a:latin typeface="Century Gothic" panose="020B0502020202020204" pitchFamily="34" charset="0"/>
              </a:rPr>
              <a:t> instrumental, </a:t>
            </a:r>
            <a:r>
              <a:rPr lang="en-US" sz="1800" dirty="0" err="1">
                <a:latin typeface="Century Gothic" panose="020B0502020202020204" pitchFamily="34" charset="0"/>
              </a:rPr>
              <a:t>informasi</a:t>
            </a:r>
            <a:r>
              <a:rPr lang="en-US" sz="1800" dirty="0">
                <a:latin typeface="Century Gothic" panose="020B0502020202020204" pitchFamily="34" charset="0"/>
              </a:rPr>
              <a:t>, </a:t>
            </a:r>
            <a:r>
              <a:rPr lang="en-US" sz="1800" dirty="0" err="1">
                <a:latin typeface="Century Gothic" panose="020B0502020202020204" pitchFamily="34" charset="0"/>
              </a:rPr>
              <a:t>emosional</a:t>
            </a:r>
            <a:r>
              <a:rPr lang="en-US" sz="1800" dirty="0">
                <a:latin typeface="Century Gothic" panose="020B0502020202020204" pitchFamily="34" charset="0"/>
              </a:rPr>
              <a:t>, dan </a:t>
            </a:r>
            <a:r>
              <a:rPr lang="en-US" sz="1800" dirty="0" err="1">
                <a:latin typeface="Century Gothic" panose="020B0502020202020204" pitchFamily="34" charset="0"/>
              </a:rPr>
              <a:t>penghargaan</a:t>
            </a:r>
            <a:r>
              <a:rPr lang="en-US" sz="1800" dirty="0">
                <a:latin typeface="Century Gothic" panose="020B0502020202020204" pitchFamily="34" charset="0"/>
              </a:rPr>
              <a:t>. Nilai </a:t>
            </a:r>
            <a:r>
              <a:rPr lang="en-US" sz="1800" dirty="0" err="1">
                <a:latin typeface="Century Gothic" panose="020B0502020202020204" pitchFamily="34" charset="0"/>
              </a:rPr>
              <a:t>Reliabilitas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dari</a:t>
            </a:r>
            <a:r>
              <a:rPr lang="en-US" sz="1800" dirty="0">
                <a:latin typeface="Century Gothic" panose="020B0502020202020204" pitchFamily="34" charset="0"/>
              </a:rPr>
              <a:t> </a:t>
            </a:r>
            <a:r>
              <a:rPr lang="en-US" sz="1800" dirty="0" err="1">
                <a:latin typeface="Century Gothic" panose="020B0502020202020204" pitchFamily="34" charset="0"/>
              </a:rPr>
              <a:t>alat</a:t>
            </a:r>
            <a:r>
              <a:rPr lang="en-US" sz="1800" dirty="0">
                <a:latin typeface="Century Gothic" panose="020B0502020202020204" pitchFamily="34" charset="0"/>
              </a:rPr>
              <a:t> ukur ini </a:t>
            </a:r>
            <a:r>
              <a:rPr lang="en-US" sz="1800" dirty="0" err="1">
                <a:latin typeface="Century Gothic" panose="020B0502020202020204" pitchFamily="34" charset="0"/>
              </a:rPr>
              <a:t>sebesar</a:t>
            </a:r>
            <a:r>
              <a:rPr lang="en-US" sz="1800" dirty="0">
                <a:latin typeface="Century Gothic" panose="020B0502020202020204" pitchFamily="34" charset="0"/>
              </a:rPr>
              <a:t> 0,90</a:t>
            </a:r>
            <a:endParaRPr lang="en-ID" sz="1800" dirty="0">
              <a:latin typeface="Century Gothic" panose="020B0502020202020204" pitchFamily="34" charset="0"/>
            </a:endParaRPr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69DA1F46-40CF-960F-A976-029ED1479AA7}"/>
              </a:ext>
            </a:extLst>
          </p:cNvPr>
          <p:cNvSpPr/>
          <p:nvPr/>
        </p:nvSpPr>
        <p:spPr>
          <a:xfrm>
            <a:off x="994410" y="1417320"/>
            <a:ext cx="3280410" cy="4366260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latin typeface="Century Gothic" panose="020B0502020202020204" pitchFamily="34" charset="0"/>
              </a:rPr>
              <a:t>Skala </a:t>
            </a:r>
            <a:r>
              <a:rPr lang="en-US" sz="1600" i="1" dirty="0">
                <a:latin typeface="Century Gothic" panose="020B0502020202020204" pitchFamily="34" charset="0"/>
              </a:rPr>
              <a:t>Psychological Well-being</a:t>
            </a:r>
            <a:r>
              <a:rPr lang="en-US" sz="1600" dirty="0"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atin typeface="Century Gothic" panose="020B0502020202020204" pitchFamily="34" charset="0"/>
              </a:rPr>
              <a:t>mengadopsi</a:t>
            </a:r>
            <a:r>
              <a:rPr lang="en-US" sz="1600" dirty="0"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atin typeface="Century Gothic" panose="020B0502020202020204" pitchFamily="34" charset="0"/>
              </a:rPr>
              <a:t>dari</a:t>
            </a:r>
            <a:r>
              <a:rPr lang="en-US" sz="1600" dirty="0">
                <a:latin typeface="Century Gothic" panose="020B0502020202020204" pitchFamily="34" charset="0"/>
              </a:rPr>
              <a:t> penelitian </a:t>
            </a:r>
            <a:r>
              <a:rPr lang="en-US" sz="1600" dirty="0" err="1">
                <a:latin typeface="Century Gothic" panose="020B0502020202020204" pitchFamily="34" charset="0"/>
              </a:rPr>
              <a:t>Khairunnisak</a:t>
            </a:r>
            <a:r>
              <a:rPr lang="en-US" sz="1600" dirty="0">
                <a:latin typeface="Century Gothic" panose="020B0502020202020204" pitchFamily="34" charset="0"/>
              </a:rPr>
              <a:t> (</a:t>
            </a:r>
            <a:r>
              <a:rPr lang="en-US" sz="1600" dirty="0" err="1">
                <a:latin typeface="Century Gothic" panose="020B0502020202020204" pitchFamily="34" charset="0"/>
              </a:rPr>
              <a:t>Khairunnisak</a:t>
            </a:r>
            <a:r>
              <a:rPr lang="en-US" sz="1600" dirty="0">
                <a:latin typeface="Century Gothic" panose="020B0502020202020204" pitchFamily="34" charset="0"/>
              </a:rPr>
              <a:t>, 2022) dengan </a:t>
            </a:r>
            <a:r>
              <a:rPr lang="en-US" sz="1600" dirty="0" err="1">
                <a:latin typeface="Century Gothic" panose="020B0502020202020204" pitchFamily="34" charset="0"/>
              </a:rPr>
              <a:t>bedasarkan</a:t>
            </a:r>
            <a:r>
              <a:rPr lang="en-US" sz="1600" dirty="0">
                <a:latin typeface="Century Gothic" panose="020B0502020202020204" pitchFamily="34" charset="0"/>
              </a:rPr>
              <a:t> aspek psychological well-being oleh </a:t>
            </a:r>
            <a:r>
              <a:rPr lang="en-US" sz="1600" dirty="0" err="1">
                <a:latin typeface="Century Gothic" panose="020B0502020202020204" pitchFamily="34" charset="0"/>
              </a:rPr>
              <a:t>Ryff</a:t>
            </a:r>
            <a:r>
              <a:rPr lang="en-US" sz="1600" dirty="0">
                <a:latin typeface="Century Gothic" panose="020B0502020202020204" pitchFamily="34" charset="0"/>
              </a:rPr>
              <a:t> dengan aspek </a:t>
            </a:r>
            <a:r>
              <a:rPr lang="en-US" sz="1600" dirty="0" err="1">
                <a:latin typeface="Century Gothic" panose="020B0502020202020204" pitchFamily="34" charset="0"/>
              </a:rPr>
              <a:t>diantaranya</a:t>
            </a:r>
            <a:r>
              <a:rPr lang="en-US" sz="1600" dirty="0">
                <a:latin typeface="Century Gothic" panose="020B0502020202020204" pitchFamily="34" charset="0"/>
              </a:rPr>
              <a:t> Self Acceptance, Positive Relation with Others, Autonomy, </a:t>
            </a:r>
            <a:r>
              <a:rPr lang="en-US" sz="1600" dirty="0" err="1">
                <a:latin typeface="Century Gothic" panose="020B0502020202020204" pitchFamily="34" charset="0"/>
              </a:rPr>
              <a:t>Eniromental</a:t>
            </a:r>
            <a:r>
              <a:rPr lang="en-US" sz="1600" dirty="0">
                <a:latin typeface="Century Gothic" panose="020B0502020202020204" pitchFamily="34" charset="0"/>
              </a:rPr>
              <a:t> Mastery, Purpose in Life dan Personal Growth. Nilai </a:t>
            </a:r>
            <a:r>
              <a:rPr lang="en-US" sz="1600" dirty="0" err="1">
                <a:latin typeface="Century Gothic" panose="020B0502020202020204" pitchFamily="34" charset="0"/>
              </a:rPr>
              <a:t>Reliabilitas</a:t>
            </a:r>
            <a:r>
              <a:rPr lang="en-US" sz="1600" dirty="0"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atin typeface="Century Gothic" panose="020B0502020202020204" pitchFamily="34" charset="0"/>
              </a:rPr>
              <a:t>dari</a:t>
            </a:r>
            <a:r>
              <a:rPr lang="en-US" sz="1600" dirty="0"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atin typeface="Century Gothic" panose="020B0502020202020204" pitchFamily="34" charset="0"/>
              </a:rPr>
              <a:t>alat</a:t>
            </a:r>
            <a:r>
              <a:rPr lang="en-US" sz="1600" dirty="0">
                <a:latin typeface="Century Gothic" panose="020B0502020202020204" pitchFamily="34" charset="0"/>
              </a:rPr>
              <a:t> ukur ini </a:t>
            </a:r>
            <a:r>
              <a:rPr lang="en-US" sz="1600" dirty="0" err="1">
                <a:latin typeface="Century Gothic" panose="020B0502020202020204" pitchFamily="34" charset="0"/>
              </a:rPr>
              <a:t>sebesar</a:t>
            </a:r>
            <a:r>
              <a:rPr lang="en-US" sz="1600" dirty="0">
                <a:latin typeface="Century Gothic" panose="020B0502020202020204" pitchFamily="34" charset="0"/>
              </a:rPr>
              <a:t> 0,914</a:t>
            </a:r>
            <a:endParaRPr lang="en-ID"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346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51957-9A7C-55CF-86F5-ABDC41496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3A83C4-CDA9-D67E-47E3-7519815B7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Flowchart: Alternate Process 3">
            <a:extLst>
              <a:ext uri="{FF2B5EF4-FFF2-40B4-BE49-F238E27FC236}">
                <a16:creationId xmlns:a16="http://schemas.microsoft.com/office/drawing/2014/main" id="{3095D68D-E163-D23F-2300-2B475BE72FE9}"/>
              </a:ext>
            </a:extLst>
          </p:cNvPr>
          <p:cNvSpPr/>
          <p:nvPr/>
        </p:nvSpPr>
        <p:spPr>
          <a:xfrm>
            <a:off x="1588770" y="1703070"/>
            <a:ext cx="3314700" cy="3337560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latin typeface="Century Gothic" panose="020B0502020202020204" pitchFamily="34" charset="0"/>
              </a:rPr>
              <a:t>Tehnik</a:t>
            </a:r>
            <a:r>
              <a:rPr lang="en-US" sz="2400" dirty="0">
                <a:latin typeface="Century Gothic" panose="020B0502020202020204" pitchFamily="34" charset="0"/>
              </a:rPr>
              <a:t> Analisa Data:</a:t>
            </a:r>
          </a:p>
          <a:p>
            <a:pPr algn="ctr"/>
            <a:endParaRPr lang="en-US" sz="2400" dirty="0">
              <a:latin typeface="Century Gothic" panose="020B0502020202020204" pitchFamily="34" charset="0"/>
            </a:endParaRPr>
          </a:p>
          <a:p>
            <a:pPr algn="ctr"/>
            <a:r>
              <a:rPr lang="en-US" sz="2400" dirty="0">
                <a:latin typeface="Century Gothic" panose="020B0502020202020204" pitchFamily="34" charset="0"/>
              </a:rPr>
              <a:t>Pearson Correlation Product Moment</a:t>
            </a:r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5E69D139-2976-FF37-3476-013E4765B571}"/>
              </a:ext>
            </a:extLst>
          </p:cNvPr>
          <p:cNvSpPr/>
          <p:nvPr/>
        </p:nvSpPr>
        <p:spPr>
          <a:xfrm>
            <a:off x="7288530" y="1703070"/>
            <a:ext cx="3314700" cy="3337560"/>
          </a:xfrm>
          <a:prstGeom prst="flowChartAlternateProcess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entury Gothic" panose="020B0502020202020204" pitchFamily="34" charset="0"/>
              </a:rPr>
              <a:t>Software Analisa Data:</a:t>
            </a:r>
          </a:p>
          <a:p>
            <a:pPr algn="ctr"/>
            <a:endParaRPr lang="en-US" sz="2400" dirty="0">
              <a:latin typeface="Century Gothic" panose="020B0502020202020204" pitchFamily="34" charset="0"/>
            </a:endParaRPr>
          </a:p>
          <a:p>
            <a:pPr algn="ctr"/>
            <a:r>
              <a:rPr lang="en-US" sz="2400" dirty="0">
                <a:latin typeface="Century Gothic" panose="020B0502020202020204" pitchFamily="34" charset="0"/>
              </a:rPr>
              <a:t>SPSS for Windows </a:t>
            </a:r>
            <a:r>
              <a:rPr lang="en-US" sz="2400" dirty="0" err="1">
                <a:latin typeface="Century Gothic" panose="020B0502020202020204" pitchFamily="34" charset="0"/>
              </a:rPr>
              <a:t>versi</a:t>
            </a:r>
            <a:r>
              <a:rPr lang="en-US" sz="2400" dirty="0">
                <a:latin typeface="Century Gothic" panose="020B0502020202020204" pitchFamily="34" charset="0"/>
              </a:rPr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2298485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04f7abbb21_0_39"/>
          <p:cNvSpPr txBox="1">
            <a:spLocks noGrp="1"/>
          </p:cNvSpPr>
          <p:nvPr>
            <p:ph type="title"/>
          </p:nvPr>
        </p:nvSpPr>
        <p:spPr>
          <a:xfrm>
            <a:off x="166758" y="113336"/>
            <a:ext cx="11830877" cy="1042123"/>
          </a:xfrm>
          <a:prstGeom prst="rect">
            <a:avLst/>
          </a:prstGeom>
          <a:solidFill>
            <a:srgbClr val="1B4685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Exo"/>
              <a:buNone/>
            </a:pPr>
            <a:r>
              <a:rPr lang="en-US"/>
              <a:t>Hasil</a:t>
            </a:r>
            <a:endParaRPr/>
          </a:p>
        </p:txBody>
      </p:sp>
      <p:sp>
        <p:nvSpPr>
          <p:cNvPr id="65" name="Google Shape;65;g104f7abbb21_0_39"/>
          <p:cNvSpPr txBox="1">
            <a:spLocks noGrp="1"/>
          </p:cNvSpPr>
          <p:nvPr>
            <p:ph type="body" idx="1"/>
          </p:nvPr>
        </p:nvSpPr>
        <p:spPr>
          <a:xfrm>
            <a:off x="166758" y="1238732"/>
            <a:ext cx="11830877" cy="50897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3200" b="1" dirty="0"/>
              <a:t>Uji </a:t>
            </a:r>
            <a:r>
              <a:rPr lang="en-US" sz="3200" b="1" dirty="0" err="1"/>
              <a:t>Asumsi</a:t>
            </a:r>
            <a:r>
              <a:rPr lang="en-US" sz="3200" b="1" dirty="0"/>
              <a:t> </a:t>
            </a:r>
          </a:p>
          <a:p>
            <a:pPr marL="1600200" lvl="3" indent="0">
              <a:spcBef>
                <a:spcPts val="1000"/>
              </a:spcBef>
              <a:buSzPts val="2800"/>
              <a:buNone/>
            </a:pPr>
            <a:endParaRPr lang="en-US" sz="1000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1000" dirty="0"/>
              <a:t>	</a:t>
            </a:r>
            <a:endParaRPr lang="en-US" sz="2000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en-US" sz="2000" dirty="0"/>
          </a:p>
          <a:p>
            <a:pPr marL="2286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000" dirty="0"/>
              <a:t>Hasil Uji yang </a:t>
            </a:r>
            <a:r>
              <a:rPr lang="en-US" sz="2000" dirty="0" err="1"/>
              <a:t>dilakukan</a:t>
            </a:r>
            <a:r>
              <a:rPr lang="en-US" sz="2000" dirty="0"/>
              <a:t> </a:t>
            </a:r>
            <a:r>
              <a:rPr lang="en-US" sz="2000" dirty="0" err="1"/>
              <a:t>menunjukkan</a:t>
            </a:r>
            <a:r>
              <a:rPr lang="en-US" sz="2000" dirty="0"/>
              <a:t> </a:t>
            </a:r>
            <a:r>
              <a:rPr lang="en-US" sz="2000" dirty="0" err="1"/>
              <a:t>bahwa</a:t>
            </a:r>
            <a:r>
              <a:rPr lang="en-US" sz="2000" dirty="0"/>
              <a:t> data </a:t>
            </a:r>
            <a:r>
              <a:rPr lang="en-US" sz="2000" dirty="0" err="1"/>
              <a:t>dukungan</a:t>
            </a:r>
            <a:r>
              <a:rPr lang="en-US" sz="2000" dirty="0"/>
              <a:t> </a:t>
            </a:r>
            <a:r>
              <a:rPr lang="en-US" sz="2000" dirty="0" err="1"/>
              <a:t>keluarga</a:t>
            </a:r>
            <a:r>
              <a:rPr lang="en-US" sz="2000" dirty="0"/>
              <a:t> dan </a:t>
            </a:r>
            <a:r>
              <a:rPr lang="en-US" sz="2000" i="1" dirty="0"/>
              <a:t>psychological well-being </a:t>
            </a:r>
            <a:r>
              <a:rPr lang="en-US" sz="2000" dirty="0" err="1"/>
              <a:t>telah</a:t>
            </a:r>
            <a:r>
              <a:rPr lang="en-US" sz="2000" dirty="0"/>
              <a:t> </a:t>
            </a:r>
            <a:r>
              <a:rPr lang="en-US" sz="2000" dirty="0" err="1"/>
              <a:t>memenuhi</a:t>
            </a:r>
            <a:r>
              <a:rPr lang="en-US" sz="2000" dirty="0"/>
              <a:t> </a:t>
            </a:r>
            <a:r>
              <a:rPr lang="en-US" sz="2000" dirty="0" err="1"/>
              <a:t>kriteria</a:t>
            </a:r>
            <a:r>
              <a:rPr lang="en-US" sz="2000" dirty="0"/>
              <a:t> </a:t>
            </a:r>
            <a:r>
              <a:rPr lang="en-US" sz="2000" dirty="0" err="1"/>
              <a:t>normalitas</a:t>
            </a:r>
            <a:r>
              <a:rPr lang="en-US" sz="2000" dirty="0"/>
              <a:t> </a:t>
            </a:r>
            <a:r>
              <a:rPr lang="en-US" sz="2000" dirty="0" err="1"/>
              <a:t>yaitu</a:t>
            </a:r>
            <a:r>
              <a:rPr lang="en-US" sz="2000" dirty="0"/>
              <a:t> sig&gt;0,05 dan </a:t>
            </a:r>
            <a:r>
              <a:rPr lang="en-US" sz="2000" dirty="0" err="1"/>
              <a:t>terdapat</a:t>
            </a:r>
            <a:r>
              <a:rPr lang="en-US" sz="2000" dirty="0"/>
              <a:t> </a:t>
            </a:r>
            <a:r>
              <a:rPr lang="en-US" sz="2000" dirty="0" err="1"/>
              <a:t>hubungan</a:t>
            </a:r>
            <a:r>
              <a:rPr lang="en-US" sz="2000" dirty="0"/>
              <a:t> linear </a:t>
            </a:r>
            <a:r>
              <a:rPr lang="en-US" sz="2000" dirty="0" err="1"/>
              <a:t>antara</a:t>
            </a:r>
            <a:r>
              <a:rPr lang="en-US" sz="2000" dirty="0"/>
              <a:t> </a:t>
            </a:r>
            <a:r>
              <a:rPr lang="en-US" sz="2000" dirty="0" err="1"/>
              <a:t>kedua</a:t>
            </a:r>
            <a:r>
              <a:rPr lang="en-US" sz="2000" dirty="0"/>
              <a:t> </a:t>
            </a:r>
            <a:r>
              <a:rPr lang="en-US" sz="2000" dirty="0" err="1"/>
              <a:t>variabel</a:t>
            </a:r>
            <a:r>
              <a:rPr lang="en-US" sz="2000" dirty="0"/>
              <a:t> dengan </a:t>
            </a:r>
            <a:r>
              <a:rPr lang="en-US" sz="2000" dirty="0" err="1"/>
              <a:t>nilai</a:t>
            </a:r>
            <a:r>
              <a:rPr lang="en-US" sz="2000" dirty="0"/>
              <a:t> sig&lt;0,05. Hasil ini </a:t>
            </a:r>
            <a:r>
              <a:rPr lang="en-US" sz="2000" dirty="0" err="1"/>
              <a:t>menandakan</a:t>
            </a:r>
            <a:r>
              <a:rPr lang="en-US" sz="2000" dirty="0"/>
              <a:t> </a:t>
            </a:r>
            <a:r>
              <a:rPr lang="en-US" sz="2000" dirty="0" err="1"/>
              <a:t>bahwa</a:t>
            </a:r>
            <a:r>
              <a:rPr lang="en-US" sz="2000" dirty="0"/>
              <a:t> data </a:t>
            </a:r>
            <a:r>
              <a:rPr lang="en-US" sz="2000" dirty="0" err="1"/>
              <a:t>telah</a:t>
            </a:r>
            <a:r>
              <a:rPr lang="en-US" sz="2000" dirty="0"/>
              <a:t> </a:t>
            </a:r>
            <a:r>
              <a:rPr lang="en-US" sz="2000" dirty="0" err="1"/>
              <a:t>terdistribusi</a:t>
            </a:r>
            <a:r>
              <a:rPr lang="en-US" sz="2000" dirty="0"/>
              <a:t> normal dan </a:t>
            </a:r>
            <a:r>
              <a:rPr lang="en-US" sz="2000" dirty="0" err="1"/>
              <a:t>memiliki</a:t>
            </a:r>
            <a:r>
              <a:rPr lang="en-US" sz="2000" dirty="0"/>
              <a:t> </a:t>
            </a:r>
            <a:r>
              <a:rPr lang="en-US" sz="2000" dirty="0" err="1"/>
              <a:t>hubungan</a:t>
            </a:r>
            <a:r>
              <a:rPr lang="en-US" sz="2000" dirty="0"/>
              <a:t> linear </a:t>
            </a:r>
            <a:r>
              <a:rPr lang="en-US" sz="2000" dirty="0" err="1"/>
              <a:t>sehingga</a:t>
            </a:r>
            <a:r>
              <a:rPr lang="en-US" sz="2000" dirty="0"/>
              <a:t> uji </a:t>
            </a:r>
            <a:r>
              <a:rPr lang="en-US" sz="2000" dirty="0" err="1"/>
              <a:t>asumsi</a:t>
            </a:r>
            <a:r>
              <a:rPr lang="en-US" sz="2000" dirty="0"/>
              <a:t> </a:t>
            </a:r>
            <a:r>
              <a:rPr lang="en-US" sz="2000" dirty="0" err="1"/>
              <a:t>telah</a:t>
            </a:r>
            <a:r>
              <a:rPr lang="en-US" sz="2000" dirty="0"/>
              <a:t> </a:t>
            </a:r>
            <a:r>
              <a:rPr lang="en-US" sz="2000" dirty="0" err="1"/>
              <a:t>terpenuhi</a:t>
            </a:r>
            <a:endParaRPr lang="en-US" sz="2000" dirty="0"/>
          </a:p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b="1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E8D146E-07B1-3C2D-1313-7C3F56B01D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95442"/>
              </p:ext>
            </p:extLst>
          </p:nvPr>
        </p:nvGraphicFramePr>
        <p:xfrm>
          <a:off x="6082196" y="1947122"/>
          <a:ext cx="5781676" cy="14818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9000">
                  <a:extLst>
                    <a:ext uri="{9D8B030D-6E8A-4147-A177-3AD203B41FA5}">
                      <a16:colId xmlns:a16="http://schemas.microsoft.com/office/drawing/2014/main" val="1868833586"/>
                    </a:ext>
                  </a:extLst>
                </a:gridCol>
                <a:gridCol w="920832">
                  <a:extLst>
                    <a:ext uri="{9D8B030D-6E8A-4147-A177-3AD203B41FA5}">
                      <a16:colId xmlns:a16="http://schemas.microsoft.com/office/drawing/2014/main" val="10946013"/>
                    </a:ext>
                  </a:extLst>
                </a:gridCol>
                <a:gridCol w="811745">
                  <a:extLst>
                    <a:ext uri="{9D8B030D-6E8A-4147-A177-3AD203B41FA5}">
                      <a16:colId xmlns:a16="http://schemas.microsoft.com/office/drawing/2014/main" val="3551611810"/>
                    </a:ext>
                  </a:extLst>
                </a:gridCol>
                <a:gridCol w="841690">
                  <a:extLst>
                    <a:ext uri="{9D8B030D-6E8A-4147-A177-3AD203B41FA5}">
                      <a16:colId xmlns:a16="http://schemas.microsoft.com/office/drawing/2014/main" val="351704869"/>
                    </a:ext>
                  </a:extLst>
                </a:gridCol>
                <a:gridCol w="1668409">
                  <a:extLst>
                    <a:ext uri="{9D8B030D-6E8A-4147-A177-3AD203B41FA5}">
                      <a16:colId xmlns:a16="http://schemas.microsoft.com/office/drawing/2014/main" val="385081608"/>
                    </a:ext>
                  </a:extLst>
                </a:gridCol>
              </a:tblGrid>
              <a:tr h="39004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 dirty="0" err="1">
                          <a:effectLst/>
                          <a:latin typeface="Century Gothic" panose="020B0502020202020204" pitchFamily="34" charset="0"/>
                        </a:rPr>
                        <a:t>Variabel</a:t>
                      </a:r>
                      <a:endParaRPr lang="en-ID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Statistic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df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Sig.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Keterangan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774953671"/>
                  </a:ext>
                </a:extLst>
              </a:tr>
              <a:tr h="390040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 Dukungan Keluarga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0,114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0,069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Terdistrubsi Normal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31216109"/>
                  </a:ext>
                </a:extLst>
              </a:tr>
              <a:tr h="59012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Psychological Well-being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0,092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56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>
                          <a:effectLst/>
                          <a:latin typeface="Century Gothic" panose="020B0502020202020204" pitchFamily="34" charset="0"/>
                        </a:rPr>
                        <a:t>.200</a:t>
                      </a:r>
                      <a:r>
                        <a:rPr lang="en-ID" sz="1600" baseline="30000">
                          <a:effectLst/>
                          <a:latin typeface="Century Gothic" panose="020B0502020202020204" pitchFamily="34" charset="0"/>
                        </a:rPr>
                        <a:t>*</a:t>
                      </a:r>
                      <a:endParaRPr lang="en-ID" sz="16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600" dirty="0" err="1">
                          <a:effectLst/>
                          <a:latin typeface="Century Gothic" panose="020B0502020202020204" pitchFamily="34" charset="0"/>
                        </a:rPr>
                        <a:t>Terdistribusi</a:t>
                      </a:r>
                      <a:r>
                        <a:rPr lang="en-ID" sz="1600" dirty="0">
                          <a:effectLst/>
                          <a:latin typeface="Century Gothic" panose="020B0502020202020204" pitchFamily="34" charset="0"/>
                        </a:rPr>
                        <a:t> Normal</a:t>
                      </a:r>
                      <a:endParaRPr lang="en-ID" sz="16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165516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59E6557-4AAA-20D4-9559-F9975D2D6D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3433405"/>
              </p:ext>
            </p:extLst>
          </p:nvPr>
        </p:nvGraphicFramePr>
        <p:xfrm>
          <a:off x="681672" y="3658743"/>
          <a:ext cx="7627938" cy="741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89646">
                  <a:extLst>
                    <a:ext uri="{9D8B030D-6E8A-4147-A177-3AD203B41FA5}">
                      <a16:colId xmlns:a16="http://schemas.microsoft.com/office/drawing/2014/main" val="3161005429"/>
                    </a:ext>
                  </a:extLst>
                </a:gridCol>
                <a:gridCol w="1242783">
                  <a:extLst>
                    <a:ext uri="{9D8B030D-6E8A-4147-A177-3AD203B41FA5}">
                      <a16:colId xmlns:a16="http://schemas.microsoft.com/office/drawing/2014/main" val="1802936186"/>
                    </a:ext>
                  </a:extLst>
                </a:gridCol>
                <a:gridCol w="1195509">
                  <a:extLst>
                    <a:ext uri="{9D8B030D-6E8A-4147-A177-3AD203B41FA5}">
                      <a16:colId xmlns:a16="http://schemas.microsoft.com/office/drawing/2014/main" val="644603440"/>
                    </a:ext>
                  </a:extLst>
                </a:gridCol>
              </a:tblGrid>
              <a:tr h="469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400" dirty="0">
                          <a:effectLst/>
                          <a:latin typeface="Century Gothic" panose="020B0502020202020204" pitchFamily="34" charset="0"/>
                        </a:rPr>
                        <a:t>Uji </a:t>
                      </a:r>
                      <a:r>
                        <a:rPr lang="en-ID" sz="1400" dirty="0" err="1">
                          <a:effectLst/>
                          <a:latin typeface="Century Gothic" panose="020B0502020202020204" pitchFamily="34" charset="0"/>
                        </a:rPr>
                        <a:t>Linearitas</a:t>
                      </a:r>
                      <a:endParaRPr lang="en-ID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400" dirty="0" err="1">
                          <a:effectLst/>
                          <a:latin typeface="Century Gothic" panose="020B0502020202020204" pitchFamily="34" charset="0"/>
                        </a:rPr>
                        <a:t>Signifikansi</a:t>
                      </a:r>
                      <a:endParaRPr lang="en-ID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400">
                          <a:effectLst/>
                          <a:latin typeface="Century Gothic" panose="020B0502020202020204" pitchFamily="34" charset="0"/>
                        </a:rPr>
                        <a:t>Keterangan</a:t>
                      </a:r>
                      <a:endParaRPr lang="en-ID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057012843"/>
                  </a:ext>
                </a:extLst>
              </a:tr>
              <a:tr h="2721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400">
                          <a:effectLst/>
                          <a:latin typeface="Century Gothic" panose="020B0502020202020204" pitchFamily="34" charset="0"/>
                        </a:rPr>
                        <a:t>Dukungan Keluarga - Psychological Well-being</a:t>
                      </a:r>
                      <a:endParaRPr lang="en-ID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400">
                          <a:effectLst/>
                          <a:latin typeface="Century Gothic" panose="020B0502020202020204" pitchFamily="34" charset="0"/>
                        </a:rPr>
                        <a:t>0,000</a:t>
                      </a:r>
                      <a:endParaRPr lang="en-ID" sz="140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ID" sz="1400" dirty="0">
                          <a:effectLst/>
                          <a:latin typeface="Century Gothic" panose="020B0502020202020204" pitchFamily="34" charset="0"/>
                        </a:rPr>
                        <a:t>Linear</a:t>
                      </a:r>
                      <a:endParaRPr lang="en-ID" sz="1400" dirty="0">
                        <a:effectLst/>
                        <a:latin typeface="Century Gothic" panose="020B0502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0663574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2013</Words>
  <Application>Microsoft Office PowerPoint</Application>
  <PresentationFormat>Widescreen</PresentationFormat>
  <Paragraphs>136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Exo</vt:lpstr>
      <vt:lpstr>Calibri</vt:lpstr>
      <vt:lpstr>Arial</vt:lpstr>
      <vt:lpstr>Century Gothic</vt:lpstr>
      <vt:lpstr>Office Theme</vt:lpstr>
      <vt:lpstr>Hubungan antara Dukungan Keluarga dengan Kesejahteraan Psikologis pada Lansia di Desa Kesambi</vt:lpstr>
      <vt:lpstr>Pendahuluan</vt:lpstr>
      <vt:lpstr>PowerPoint Presentation</vt:lpstr>
      <vt:lpstr>PowerPoint Presentation</vt:lpstr>
      <vt:lpstr>Pertanyaan Penelitian (Rumusan Masalah)</vt:lpstr>
      <vt:lpstr>Metode</vt:lpstr>
      <vt:lpstr>Metode</vt:lpstr>
      <vt:lpstr>PowerPoint Presentation</vt:lpstr>
      <vt:lpstr>Hasil</vt:lpstr>
      <vt:lpstr>Hasil</vt:lpstr>
      <vt:lpstr>Pembahasan</vt:lpstr>
      <vt:lpstr>PowerPoint Presentation</vt:lpstr>
      <vt:lpstr>PowerPoint Presentation</vt:lpstr>
      <vt:lpstr>Temuan Penting Penelitian</vt:lpstr>
      <vt:lpstr>Manfaat Penelitian</vt:lpstr>
      <vt:lpstr>Referensi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Peranan Self Efficacy dengan  Academic Self Adjustment pada Mahasiswa Tahun Pertama Fakultas Psikologi dan Ilmu Pendidikan Universitas Muhammadiyah Sidoarjo</dc:title>
  <dc:creator>Umsida</dc:creator>
  <cp:lastModifiedBy>mochamadalfian1@gmail.com</cp:lastModifiedBy>
  <cp:revision>15</cp:revision>
  <dcterms:created xsi:type="dcterms:W3CDTF">2020-02-15T07:43:00Z</dcterms:created>
  <dcterms:modified xsi:type="dcterms:W3CDTF">2024-01-29T22:39:18Z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1033-11.2.0.9031</vt:lpwstr>
  </property>
</Properties>
</file>